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24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charts/chart20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layout1.xml" ContentType="application/vnd.openxmlformats-officedocument.drawingml.diagramLayou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rawings/drawing3.xml" ContentType="application/vnd.openxmlformats-officedocument.drawingml.chartshapes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iagrams/drawing1.xml" ContentType="application/vnd.ms-office.drawingml.diagramDrawing+xml"/>
  <Override PartName="/ppt/charts/chart18.xml" ContentType="application/vnd.openxmlformats-officedocument.drawingml.char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charts/chart25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diagrams/layout6.xml" ContentType="application/vnd.openxmlformats-officedocument.drawingml.diagramLayout+xml"/>
  <Override PartName="/ppt/charts/chart23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diagrams/layout4.xml" ContentType="application/vnd.openxmlformats-officedocument.drawingml.diagramLayout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charts/chart26.xml" ContentType="application/vnd.openxmlformats-officedocument.drawingml.chart+xml"/>
  <Default Extension="rels" ContentType="application/vnd.openxmlformats-package.relationships+xml"/>
  <Override PartName="/ppt/slides/slide23.xml" ContentType="application/vnd.openxmlformats-officedocument.presentationml.slide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32"/>
  </p:notesMasterIdLst>
  <p:sldIdLst>
    <p:sldId id="256" r:id="rId2"/>
    <p:sldId id="259" r:id="rId3"/>
    <p:sldId id="280" r:id="rId4"/>
    <p:sldId id="313" r:id="rId5"/>
    <p:sldId id="316" r:id="rId6"/>
    <p:sldId id="315" r:id="rId7"/>
    <p:sldId id="317" r:id="rId8"/>
    <p:sldId id="319" r:id="rId9"/>
    <p:sldId id="318" r:id="rId10"/>
    <p:sldId id="312" r:id="rId11"/>
    <p:sldId id="298" r:id="rId12"/>
    <p:sldId id="304" r:id="rId13"/>
    <p:sldId id="306" r:id="rId14"/>
    <p:sldId id="305" r:id="rId15"/>
    <p:sldId id="300" r:id="rId16"/>
    <p:sldId id="307" r:id="rId17"/>
    <p:sldId id="301" r:id="rId18"/>
    <p:sldId id="302" r:id="rId19"/>
    <p:sldId id="303" r:id="rId20"/>
    <p:sldId id="326" r:id="rId21"/>
    <p:sldId id="323" r:id="rId22"/>
    <p:sldId id="320" r:id="rId23"/>
    <p:sldId id="321" r:id="rId24"/>
    <p:sldId id="324" r:id="rId25"/>
    <p:sldId id="325" r:id="rId26"/>
    <p:sldId id="327" r:id="rId27"/>
    <p:sldId id="310" r:id="rId28"/>
    <p:sldId id="309" r:id="rId29"/>
    <p:sldId id="287" r:id="rId30"/>
    <p:sldId id="29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3.xlsx"/><Relationship Id="rId1" Type="http://schemas.openxmlformats.org/officeDocument/2006/relationships/image" Target="../media/image1.jpeg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1.xlsx"/><Relationship Id="rId1" Type="http://schemas.openxmlformats.org/officeDocument/2006/relationships/image" Target="../media/image1.jpeg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2.xlsx"/><Relationship Id="rId1" Type="http://schemas.openxmlformats.org/officeDocument/2006/relationships/image" Target="../media/image1.jpeg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3.xlsx"/><Relationship Id="rId1" Type="http://schemas.openxmlformats.org/officeDocument/2006/relationships/image" Target="../media/image1.jpeg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4.xlsx"/><Relationship Id="rId1" Type="http://schemas.openxmlformats.org/officeDocument/2006/relationships/image" Target="../media/image1.jpeg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5.xlsx"/><Relationship Id="rId1" Type="http://schemas.openxmlformats.org/officeDocument/2006/relationships/image" Target="../media/image1.jpeg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6.xlsx"/><Relationship Id="rId1" Type="http://schemas.openxmlformats.org/officeDocument/2006/relationships/image" Target="../media/image1.jpeg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ДК</c:v>
                </c:pt>
              </c:strCache>
            </c:strRef>
          </c:tx>
          <c:dLbls>
            <c:dLbl>
              <c:idx val="0"/>
              <c:layout>
                <c:manualLayout>
                  <c:x val="-8.3333333333333558E-3"/>
                  <c:y val="0.21348843464228157"/>
                </c:manualLayout>
              </c:layout>
              <c:showVal val="1"/>
            </c:dLbl>
            <c:dLbl>
              <c:idx val="1"/>
              <c:layout>
                <c:manualLayout>
                  <c:x val="-6.2499999999999891E-3"/>
                  <c:y val="5.4740624267251674E-3"/>
                </c:manualLayout>
              </c:layout>
              <c:showVal val="1"/>
            </c:dLbl>
            <c:dLbl>
              <c:idx val="2"/>
              <c:layout>
                <c:manualLayout>
                  <c:x val="-1.6666830708661484E-2"/>
                  <c:y val="0.18611812250865506"/>
                </c:manualLayout>
              </c:layout>
              <c:showVal val="1"/>
            </c:dLbl>
            <c:spPr>
              <a:solidFill>
                <a:schemeClr val="lt1"/>
              </a:solidFill>
              <a:ln w="12700" cap="flat" cmpd="sng" algn="ctr">
                <a:solidFill>
                  <a:schemeClr val="accent1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врачи</c:v>
                </c:pt>
                <c:pt idx="1">
                  <c:v>СМП</c:v>
                </c:pt>
                <c:pt idx="2">
                  <c:v>ММП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100782</c:v>
                </c:pt>
                <c:pt idx="1">
                  <c:v>50391</c:v>
                </c:pt>
                <c:pt idx="2">
                  <c:v>44792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факт, всего</c:v>
                </c:pt>
              </c:strCache>
            </c:strRef>
          </c:tx>
          <c:dLbls>
            <c:dLbl>
              <c:idx val="0"/>
              <c:layout>
                <c:manualLayout>
                  <c:x val="2.083407093961486E-3"/>
                  <c:y val="-5.4740624267251674E-3"/>
                </c:manualLayout>
              </c:layout>
              <c:showVal val="1"/>
            </c:dLbl>
            <c:dLbl>
              <c:idx val="1"/>
              <c:layout>
                <c:manualLayout>
                  <c:x val="-4.1666666666666744E-3"/>
                  <c:y val="-0.13137749824140371"/>
                </c:manualLayout>
              </c:layout>
              <c:showVal val="1"/>
            </c:dLbl>
            <c:dLbl>
              <c:idx val="2"/>
              <c:layout>
                <c:manualLayout>
                  <c:x val="-2.7083333333333428E-2"/>
                  <c:y val="-2.7370312133625833E-2"/>
                </c:manualLayout>
              </c:layout>
              <c:showVal val="1"/>
            </c:dLbl>
            <c:spPr>
              <a:solidFill>
                <a:schemeClr val="lt1"/>
              </a:solidFill>
              <a:ln w="12700" cap="flat" cmpd="sng" algn="ctr">
                <a:solidFill>
                  <a:schemeClr val="accent2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врачи</c:v>
                </c:pt>
                <c:pt idx="1">
                  <c:v>СМП</c:v>
                </c:pt>
                <c:pt idx="2">
                  <c:v>ММП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110158</c:v>
                </c:pt>
                <c:pt idx="1">
                  <c:v>55010</c:v>
                </c:pt>
                <c:pt idx="2">
                  <c:v>45120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ОМС</c:v>
                </c:pt>
              </c:strCache>
            </c:strRef>
          </c:tx>
          <c:dLbls>
            <c:dLbl>
              <c:idx val="0"/>
              <c:layout>
                <c:manualLayout>
                  <c:x val="1.8750000000000027E-2"/>
                  <c:y val="0.18064406008193037"/>
                </c:manualLayout>
              </c:layout>
              <c:showVal val="1"/>
            </c:dLbl>
            <c:dLbl>
              <c:idx val="2"/>
              <c:layout>
                <c:manualLayout>
                  <c:x val="3.3333333333333395E-2"/>
                  <c:y val="-5.4740624267251197E-3"/>
                </c:manualLayout>
              </c:layout>
              <c:showVal val="1"/>
            </c:dLbl>
            <c:spPr>
              <a:solidFill>
                <a:schemeClr val="lt1"/>
              </a:solidFill>
              <a:ln w="12700" cap="flat" cmpd="sng" algn="ctr">
                <a:solidFill>
                  <a:schemeClr val="accent3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врачи</c:v>
                </c:pt>
                <c:pt idx="1">
                  <c:v>СМП</c:v>
                </c:pt>
                <c:pt idx="2">
                  <c:v>ММП</c:v>
                </c:pt>
              </c:strCache>
            </c:strRef>
          </c:cat>
          <c:val>
            <c:numRef>
              <c:f>Лист1!$D$2:$D$4</c:f>
              <c:numCache>
                <c:formatCode>#,##0</c:formatCode>
                <c:ptCount val="3"/>
                <c:pt idx="0">
                  <c:v>106511</c:v>
                </c:pt>
                <c:pt idx="1">
                  <c:v>53251</c:v>
                </c:pt>
                <c:pt idx="2">
                  <c:v>49880</c:v>
                </c:pt>
              </c:numCache>
            </c:numRef>
          </c:val>
        </c:ser>
        <c:axId val="79597568"/>
        <c:axId val="79599104"/>
      </c:barChart>
      <c:catAx>
        <c:axId val="79597568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79599104"/>
        <c:crosses val="autoZero"/>
        <c:auto val="1"/>
        <c:lblAlgn val="ctr"/>
        <c:lblOffset val="100"/>
      </c:catAx>
      <c:valAx>
        <c:axId val="79599104"/>
        <c:scaling>
          <c:orientation val="minMax"/>
        </c:scaling>
        <c:delete val="1"/>
        <c:axPos val="l"/>
        <c:majorGridlines/>
        <c:numFmt formatCode="#,##0" sourceLinked="1"/>
        <c:tickLblPos val="none"/>
        <c:crossAx val="795975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3666765091863515"/>
          <c:y val="0.25133403332367832"/>
          <c:w val="0.15194801310233036"/>
          <c:h val="0.32216193569743951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кв.м.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hade val="63000"/>
                    <a:satMod val="165000"/>
                  </a:schemeClr>
                </a:gs>
                <a:gs pos="30000">
                  <a:schemeClr val="accent4">
                    <a:shade val="58000"/>
                    <a:satMod val="165000"/>
                  </a:schemeClr>
                </a:gs>
                <a:gs pos="75000">
                  <a:schemeClr val="accent4">
                    <a:shade val="30000"/>
                    <a:satMod val="175000"/>
                  </a:schemeClr>
                </a:gs>
                <a:gs pos="100000">
                  <a:schemeClr val="accent4">
                    <a:shade val="15000"/>
                    <a:satMod val="175000"/>
                  </a:schemeClr>
                </a:gs>
              </a:gsLst>
              <a:path path="circle">
                <a:fillToRect l="5000" t="100000" r="120000" b="10000"/>
              </a:path>
            </a:gradFill>
            <a:ln w="12700" cap="flat" cmpd="sng" algn="ctr">
              <a:solidFill>
                <a:schemeClr val="accent4">
                  <a:shade val="70000"/>
                  <a:satMod val="150000"/>
                </a:schemeClr>
              </a:solidFill>
              <a:prstDash val="solid"/>
            </a:ln>
            <a:effectLst>
              <a:outerShdw blurRad="50800" dist="20000" dir="5400000" rotWithShape="0">
                <a:srgbClr val="000000">
                  <a:alpha val="42000"/>
                </a:srgbClr>
              </a:outerShdw>
            </a:effectLst>
          </c:spPr>
          <c:dPt>
            <c:idx val="0"/>
            <c:spPr>
              <a:solidFill>
                <a:schemeClr val="accent4"/>
              </a:solidFill>
              <a:ln w="127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1"/>
            <c:spPr>
              <a:solidFill>
                <a:schemeClr val="accent4"/>
              </a:solidFill>
              <a:ln w="127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2"/>
            <c:spPr>
              <a:solidFill>
                <a:schemeClr val="accent4">
                  <a:lumMod val="75000"/>
                </a:schemeClr>
              </a:solidFill>
              <a:ln w="9525" cap="flat" cmpd="sng" algn="ctr">
                <a:solidFill>
                  <a:schemeClr val="accent4">
                    <a:shade val="60000"/>
                    <a:satMod val="110000"/>
                  </a:scheme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c:spPr>
          </c:dPt>
          <c:dPt>
            <c:idx val="3"/>
            <c:spPr>
              <a:solidFill>
                <a:schemeClr val="accent2"/>
              </a:solidFill>
              <a:ln w="25400" cap="flat" cmpd="sng" algn="ctr">
                <a:solidFill>
                  <a:schemeClr val="accent2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4"/>
            <c:spPr>
              <a:solidFill>
                <a:schemeClr val="accent2"/>
              </a:solidFill>
              <a:ln w="25400" cap="flat" cmpd="sng" algn="ctr">
                <a:solidFill>
                  <a:schemeClr val="accent2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5"/>
            <c:spPr>
              <a:solidFill>
                <a:schemeClr val="accent2">
                  <a:lumMod val="50000"/>
                </a:schemeClr>
              </a:solidFill>
              <a:ln w="9525" cap="flat" cmpd="sng" algn="ctr">
                <a:solidFill>
                  <a:schemeClr val="accent2">
                    <a:shade val="60000"/>
                    <a:satMod val="110000"/>
                  </a:scheme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c:spPr>
          </c:dPt>
          <c:dPt>
            <c:idx val="6"/>
            <c:spPr>
              <a:solidFill>
                <a:schemeClr val="accent6">
                  <a:lumMod val="60000"/>
                  <a:lumOff val="40000"/>
                </a:schemeClr>
              </a:solidFill>
              <a:ln w="12700" cap="flat" cmpd="sng" algn="ctr">
                <a:solidFill>
                  <a:schemeClr val="accent6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7"/>
            <c:spPr>
              <a:solidFill>
                <a:schemeClr val="accent6">
                  <a:lumMod val="60000"/>
                  <a:lumOff val="40000"/>
                </a:schemeClr>
              </a:solidFill>
              <a:ln w="12700" cap="flat" cmpd="sng" algn="ctr">
                <a:solidFill>
                  <a:schemeClr val="accent6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8"/>
            <c:spPr>
              <a:solidFill>
                <a:schemeClr val="accent6">
                  <a:lumMod val="75000"/>
                </a:schemeClr>
              </a:solidFill>
              <a:ln w="9525" cap="flat" cmpd="sng" algn="ctr">
                <a:solidFill>
                  <a:schemeClr val="accent6">
                    <a:shade val="60000"/>
                    <a:satMod val="110000"/>
                  </a:scheme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c:spPr>
          </c:dPt>
          <c:dPt>
            <c:idx val="9"/>
            <c:spPr>
              <a:solidFill>
                <a:srgbClr val="C00000"/>
              </a:solidFill>
              <a:ln w="9525" cap="flat" cmpd="sng" algn="ctr">
                <a:solidFill>
                  <a:schemeClr val="accent3">
                    <a:shade val="60000"/>
                    <a:satMod val="110000"/>
                  </a:scheme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c:spPr>
          </c:dPt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Лист1!$A$2:$A$16</c:f>
              <c:strCache>
                <c:ptCount val="10"/>
                <c:pt idx="0">
                  <c:v>Усть-Алданская ЦРБ</c:v>
                </c:pt>
                <c:pt idx="1">
                  <c:v>Томпонская ЦРБ</c:v>
                </c:pt>
                <c:pt idx="2">
                  <c:v>центральная группа районов</c:v>
                </c:pt>
                <c:pt idx="3">
                  <c:v>Н-Куранахская ГБ</c:v>
                </c:pt>
                <c:pt idx="4">
                  <c:v>Алданская ЦРБ</c:v>
                </c:pt>
                <c:pt idx="5">
                  <c:v>промышленная группа районов</c:v>
                </c:pt>
                <c:pt idx="6">
                  <c:v>Момская ЦРБ</c:v>
                </c:pt>
                <c:pt idx="7">
                  <c:v>Булунская ЦРБ</c:v>
                </c:pt>
                <c:pt idx="8">
                  <c:v>северная группа районов</c:v>
                </c:pt>
                <c:pt idx="9">
                  <c:v>РС(Я)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0"/>
                <c:pt idx="0">
                  <c:v>0.16700000000000001</c:v>
                </c:pt>
                <c:pt idx="1">
                  <c:v>0.21100000000000016</c:v>
                </c:pt>
                <c:pt idx="2">
                  <c:v>0.18300000000000016</c:v>
                </c:pt>
                <c:pt idx="3">
                  <c:v>0.12400000000000008</c:v>
                </c:pt>
                <c:pt idx="4">
                  <c:v>0.20900000000000016</c:v>
                </c:pt>
                <c:pt idx="5">
                  <c:v>0.13900000000000001</c:v>
                </c:pt>
                <c:pt idx="6" formatCode="0.000">
                  <c:v>0.18000000000000016</c:v>
                </c:pt>
                <c:pt idx="7" formatCode="0.000">
                  <c:v>0.27</c:v>
                </c:pt>
                <c:pt idx="8">
                  <c:v>0.23400000000000001</c:v>
                </c:pt>
                <c:pt idx="9">
                  <c:v>0.21300000000000016</c:v>
                </c:pt>
              </c:numCache>
            </c:numRef>
          </c:val>
        </c:ser>
        <c:dLbls>
          <c:showVal val="1"/>
        </c:dLbls>
        <c:gapWidth val="75"/>
        <c:axId val="133346816"/>
        <c:axId val="133348352"/>
      </c:barChart>
      <c:catAx>
        <c:axId val="13334681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33348352"/>
        <c:crosses val="autoZero"/>
        <c:auto val="1"/>
        <c:lblAlgn val="ctr"/>
        <c:lblOffset val="100"/>
      </c:catAx>
      <c:valAx>
        <c:axId val="133348352"/>
        <c:scaling>
          <c:orientation val="minMax"/>
        </c:scaling>
        <c:axPos val="l"/>
        <c:numFmt formatCode="General" sourceLinked="1"/>
        <c:majorTickMark val="none"/>
        <c:tickLblPos val="none"/>
        <c:crossAx val="133346816"/>
        <c:crosses val="autoZero"/>
        <c:crossBetween val="between"/>
      </c:valAx>
    </c:plotArea>
    <c:plotVisOnly val="1"/>
    <c:dispBlanksAs val="gap"/>
  </c:chart>
  <c:spPr>
    <a:ln>
      <a:noFill/>
    </a:ln>
  </c:sp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c:spPr>
          <c:dPt>
            <c:idx val="2"/>
            <c:spPr>
              <a:solidFill>
                <a:schemeClr val="tx2">
                  <a:lumMod val="75000"/>
                </a:schemeClr>
              </a:solidFill>
              <a:ln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3"/>
            <c:spPr>
              <a:solidFill>
                <a:srgbClr val="C00000"/>
              </a:solidFill>
              <a:ln w="12700" cap="flat" cmpd="sng" algn="ctr">
                <a:solidFill>
                  <a:srgbClr val="FF0000"/>
                </a:solidFill>
                <a:prstDash val="solid"/>
              </a:ln>
              <a:effectLst/>
            </c:spPr>
          </c:dPt>
          <c:dLbls>
            <c:spPr>
              <a:solidFill>
                <a:prstClr val="white"/>
              </a:solidFill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Лист1!$A$2:$A$10</c:f>
              <c:strCache>
                <c:ptCount val="4"/>
                <c:pt idx="0">
                  <c:v>Абалах</c:v>
                </c:pt>
                <c:pt idx="1">
                  <c:v>ЯРОКБ</c:v>
                </c:pt>
                <c:pt idx="2">
                  <c:v>РС(Я)</c:v>
                </c:pt>
                <c:pt idx="3">
                  <c:v>норматив 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4"/>
                <c:pt idx="0">
                  <c:v>15.6</c:v>
                </c:pt>
                <c:pt idx="1">
                  <c:v>5.5</c:v>
                </c:pt>
                <c:pt idx="2">
                  <c:v>9.6</c:v>
                </c:pt>
                <c:pt idx="3">
                  <c:v>9.2000000000000011</c:v>
                </c:pt>
              </c:numCache>
            </c:numRef>
          </c:val>
        </c:ser>
        <c:dLbls>
          <c:showVal val="1"/>
        </c:dLbls>
        <c:gapWidth val="75"/>
        <c:axId val="133178496"/>
        <c:axId val="133180032"/>
      </c:barChart>
      <c:catAx>
        <c:axId val="13317849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33180032"/>
        <c:crosses val="autoZero"/>
        <c:auto val="1"/>
        <c:lblAlgn val="ctr"/>
        <c:lblOffset val="100"/>
      </c:catAx>
      <c:valAx>
        <c:axId val="133180032"/>
        <c:scaling>
          <c:orientation val="minMax"/>
        </c:scaling>
        <c:axPos val="l"/>
        <c:numFmt formatCode="General" sourceLinked="1"/>
        <c:majorTickMark val="none"/>
        <c:tickLblPos val="none"/>
        <c:crossAx val="133178496"/>
        <c:crosses val="autoZero"/>
        <c:crossBetween val="between"/>
      </c:valAx>
    </c:plotArea>
    <c:plotVisOnly val="1"/>
    <c:dispBlanksAs val="gap"/>
  </c:chart>
  <c:spPr>
    <a:ln>
      <a:noFill/>
    </a:ln>
  </c:sp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cat>
            <c:strRef>
              <c:f>Лист1!$A$2:$A$12</c:f>
              <c:strCache>
                <c:ptCount val="6"/>
                <c:pt idx="0">
                  <c:v>Томпонская ЦРБ</c:v>
                </c:pt>
                <c:pt idx="1">
                  <c:v>М-Кангаласская ЦРБ</c:v>
                </c:pt>
                <c:pt idx="2">
                  <c:v>центральная группа районов</c:v>
                </c:pt>
                <c:pt idx="3">
                  <c:v>Э-Бытанатайская ЦРБ</c:v>
                </c:pt>
                <c:pt idx="4">
                  <c:v>У-Янская ЦРБ</c:v>
                </c:pt>
                <c:pt idx="5">
                  <c:v>северная группа районов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6"/>
                <c:pt idx="0">
                  <c:v>315.10000000000002</c:v>
                </c:pt>
                <c:pt idx="1">
                  <c:v>203.3</c:v>
                </c:pt>
                <c:pt idx="2">
                  <c:v>246.8</c:v>
                </c:pt>
                <c:pt idx="3">
                  <c:v>291.8</c:v>
                </c:pt>
                <c:pt idx="4">
                  <c:v>536.9</c:v>
                </c:pt>
                <c:pt idx="5">
                  <c:v>412.5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т.ч.врачами</c:v>
                </c:pt>
              </c:strCache>
            </c:strRef>
          </c:tx>
          <c:dLbls>
            <c:dLbl>
              <c:idx val="2"/>
              <c:layout>
                <c:manualLayout>
                  <c:x val="7.8039509867635307E-3"/>
                  <c:y val="1.8089158184703125E-2"/>
                </c:manualLayout>
              </c:layout>
              <c:showVal val="1"/>
            </c:dLbl>
            <c:dLbl>
              <c:idx val="4"/>
              <c:layout>
                <c:manualLayout>
                  <c:x val="9.3647411841162268E-3"/>
                  <c:y val="-1.8089158184703181E-2"/>
                </c:manualLayout>
              </c:layout>
              <c:showVal val="1"/>
            </c:dLbl>
            <c:showVal val="1"/>
          </c:dLbls>
          <c:cat>
            <c:strRef>
              <c:f>Лист1!$A$2:$A$12</c:f>
              <c:strCache>
                <c:ptCount val="6"/>
                <c:pt idx="0">
                  <c:v>Томпонская ЦРБ</c:v>
                </c:pt>
                <c:pt idx="1">
                  <c:v>М-Кангаласская ЦРБ</c:v>
                </c:pt>
                <c:pt idx="2">
                  <c:v>центральная группа районов</c:v>
                </c:pt>
                <c:pt idx="3">
                  <c:v>Э-Бытанатайская ЦРБ</c:v>
                </c:pt>
                <c:pt idx="4">
                  <c:v>У-Янская ЦРБ</c:v>
                </c:pt>
                <c:pt idx="5">
                  <c:v>северная группа районов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6"/>
                <c:pt idx="0">
                  <c:v>28.3</c:v>
                </c:pt>
                <c:pt idx="1">
                  <c:v>36.1</c:v>
                </c:pt>
                <c:pt idx="2">
                  <c:v>35.200000000000003</c:v>
                </c:pt>
                <c:pt idx="3">
                  <c:v>41.4</c:v>
                </c:pt>
                <c:pt idx="4">
                  <c:v>68.599999999999994</c:v>
                </c:pt>
                <c:pt idx="5">
                  <c:v>59.9</c:v>
                </c:pt>
              </c:numCache>
            </c:numRef>
          </c:val>
        </c:ser>
        <c:dLbls>
          <c:showVal val="1"/>
        </c:dLbls>
        <c:gapWidth val="75"/>
        <c:axId val="133368064"/>
        <c:axId val="133382144"/>
      </c:barChart>
      <c:catAx>
        <c:axId val="13336806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33382144"/>
        <c:crosses val="autoZero"/>
        <c:auto val="1"/>
        <c:lblAlgn val="ctr"/>
        <c:lblOffset val="100"/>
      </c:catAx>
      <c:valAx>
        <c:axId val="133382144"/>
        <c:scaling>
          <c:orientation val="minMax"/>
        </c:scaling>
        <c:axPos val="l"/>
        <c:numFmt formatCode="General" sourceLinked="1"/>
        <c:majorTickMark val="none"/>
        <c:tickLblPos val="none"/>
        <c:crossAx val="1333680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</c:v>
                </c:pt>
              </c:strCache>
            </c:strRef>
          </c:tx>
          <c:dPt>
            <c:idx val="5"/>
            <c:spPr>
              <a:blipFill>
                <a:blip xmlns:r="http://schemas.openxmlformats.org/officeDocument/2006/relationships" r:embed="rId1">
                  <a:duotone>
                    <a:schemeClr val="accent1">
                      <a:shade val="22000"/>
                      <a:satMod val="160000"/>
                    </a:schemeClr>
                    <a:schemeClr val="accent1">
                      <a:shade val="45000"/>
                      <a:satMod val="100000"/>
                    </a:schemeClr>
                  </a:duotone>
                </a:blip>
                <a:tile tx="0" ty="0" sx="65000" sy="65000" flip="none" algn="ctr"/>
              </a:blipFill>
              <a:ln w="9525" cap="flat" cmpd="sng" algn="ctr">
                <a:solidFill>
                  <a:schemeClr val="accent1">
                    <a:shade val="60000"/>
                    <a:satMod val="110000"/>
                  </a:scheme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c:spPr>
          </c:dPt>
          <c:cat>
            <c:strRef>
              <c:f>Лист1!$A$2:$A$12</c:f>
              <c:strCache>
                <c:ptCount val="6"/>
                <c:pt idx="0">
                  <c:v>Алданская ЦРБ</c:v>
                </c:pt>
                <c:pt idx="1">
                  <c:v>Поликлиника №5</c:v>
                </c:pt>
                <c:pt idx="2">
                  <c:v>ЯГБ №3</c:v>
                </c:pt>
                <c:pt idx="3">
                  <c:v>промышленная группа районов</c:v>
                </c:pt>
                <c:pt idx="4">
                  <c:v>республиканские МО</c:v>
                </c:pt>
                <c:pt idx="5">
                  <c:v>РС(Я)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6"/>
                <c:pt idx="0">
                  <c:v>338.6</c:v>
                </c:pt>
                <c:pt idx="1">
                  <c:v>49.7</c:v>
                </c:pt>
                <c:pt idx="2">
                  <c:v>65.5</c:v>
                </c:pt>
                <c:pt idx="3">
                  <c:v>171.1</c:v>
                </c:pt>
                <c:pt idx="4">
                  <c:v>58.3</c:v>
                </c:pt>
                <c:pt idx="5">
                  <c:v>296.7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врачами</c:v>
                </c:pt>
              </c:strCache>
            </c:strRef>
          </c:tx>
          <c:dPt>
            <c:idx val="5"/>
            <c:spPr>
              <a:blipFill>
                <a:blip xmlns:r="http://schemas.openxmlformats.org/officeDocument/2006/relationships" r:embed="rId1">
                  <a:duotone>
                    <a:schemeClr val="accent2">
                      <a:shade val="22000"/>
                      <a:satMod val="160000"/>
                    </a:schemeClr>
                    <a:schemeClr val="accent2">
                      <a:shade val="45000"/>
                      <a:satMod val="100000"/>
                    </a:schemeClr>
                  </a:duotone>
                </a:blip>
                <a:tile tx="0" ty="0" sx="65000" sy="65000" flip="none" algn="ctr"/>
              </a:blipFill>
              <a:ln w="9525" cap="flat" cmpd="sng" algn="ctr">
                <a:solidFill>
                  <a:schemeClr val="accent2">
                    <a:shade val="60000"/>
                    <a:satMod val="110000"/>
                  </a:scheme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c:spPr>
          </c:dPt>
          <c:dLbls>
            <c:dLbl>
              <c:idx val="2"/>
              <c:layout>
                <c:manualLayout>
                  <c:x val="7.8039509867635342E-3"/>
                  <c:y val="1.8089158184703125E-2"/>
                </c:manualLayout>
              </c:layout>
              <c:showVal val="1"/>
            </c:dLbl>
            <c:dLbl>
              <c:idx val="4"/>
              <c:layout>
                <c:manualLayout>
                  <c:x val="9.3647411841162268E-3"/>
                  <c:y val="-1.8089158184703181E-2"/>
                </c:manualLayout>
              </c:layout>
              <c:showVal val="1"/>
            </c:dLbl>
            <c:showVal val="1"/>
          </c:dLbls>
          <c:cat>
            <c:strRef>
              <c:f>Лист1!$A$2:$A$12</c:f>
              <c:strCache>
                <c:ptCount val="6"/>
                <c:pt idx="0">
                  <c:v>Алданская ЦРБ</c:v>
                </c:pt>
                <c:pt idx="1">
                  <c:v>Поликлиника №5</c:v>
                </c:pt>
                <c:pt idx="2">
                  <c:v>ЯГБ №3</c:v>
                </c:pt>
                <c:pt idx="3">
                  <c:v>промышленная группа районов</c:v>
                </c:pt>
                <c:pt idx="4">
                  <c:v>республиканские МО</c:v>
                </c:pt>
                <c:pt idx="5">
                  <c:v>РС(Я)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6"/>
                <c:pt idx="0">
                  <c:v>46</c:v>
                </c:pt>
                <c:pt idx="1">
                  <c:v>15.7</c:v>
                </c:pt>
                <c:pt idx="2">
                  <c:v>19.7</c:v>
                </c:pt>
                <c:pt idx="3">
                  <c:v>34.9</c:v>
                </c:pt>
                <c:pt idx="4">
                  <c:v>13.5</c:v>
                </c:pt>
                <c:pt idx="5">
                  <c:v>56.5</c:v>
                </c:pt>
              </c:numCache>
            </c:numRef>
          </c:val>
        </c:ser>
        <c:dLbls>
          <c:showVal val="1"/>
        </c:dLbls>
        <c:gapWidth val="75"/>
        <c:axId val="133440640"/>
        <c:axId val="133442176"/>
      </c:barChart>
      <c:catAx>
        <c:axId val="13344064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33442176"/>
        <c:crosses val="autoZero"/>
        <c:auto val="1"/>
        <c:lblAlgn val="ctr"/>
        <c:lblOffset val="100"/>
      </c:catAx>
      <c:valAx>
        <c:axId val="133442176"/>
        <c:scaling>
          <c:orientation val="minMax"/>
        </c:scaling>
        <c:axPos val="l"/>
        <c:numFmt formatCode="General" sourceLinked="1"/>
        <c:majorTickMark val="none"/>
        <c:tickLblPos val="none"/>
        <c:crossAx val="133440640"/>
        <c:crosses val="autoZero"/>
        <c:crossBetween val="between"/>
      </c:valAx>
    </c:plotArea>
    <c:legend>
      <c:legendPos val="b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СМП</c:v>
                </c:pt>
              </c:strCache>
            </c:strRef>
          </c:tx>
          <c:spPr>
            <a:solidFill>
              <a:srgbClr val="0070C0"/>
            </a:solidFill>
            <a:ln w="9525" cap="flat" cmpd="sng" algn="ctr">
              <a:solidFill>
                <a:srgbClr val="0070C0"/>
              </a:solidFill>
              <a:prstDash val="solid"/>
            </a:ln>
            <a:effectLst>
              <a:outerShdw blurRad="38100" dist="25400" dir="5400000" algn="t" rotWithShape="0">
                <a:srgbClr val="000000">
                  <a:alpha val="50000"/>
                </a:srgbClr>
              </a:outerShdw>
            </a:effectLst>
          </c:spPr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Лист1!$A$2:$A$12</c:f>
              <c:strCache>
                <c:ptCount val="6"/>
                <c:pt idx="0">
                  <c:v>Томпонская ЦРБ</c:v>
                </c:pt>
                <c:pt idx="1">
                  <c:v>М-Кангаласская ЦРБ</c:v>
                </c:pt>
                <c:pt idx="2">
                  <c:v>центральная группа районов</c:v>
                </c:pt>
                <c:pt idx="3">
                  <c:v>Э-Бытантайская ЦРБ</c:v>
                </c:pt>
                <c:pt idx="4">
                  <c:v>У-Янская ЦРБ</c:v>
                </c:pt>
                <c:pt idx="5">
                  <c:v>северная группа районов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6"/>
                <c:pt idx="0">
                  <c:v>130.69999999999999</c:v>
                </c:pt>
                <c:pt idx="1">
                  <c:v>93.9</c:v>
                </c:pt>
                <c:pt idx="2">
                  <c:v>111.8</c:v>
                </c:pt>
                <c:pt idx="3">
                  <c:v>128.30000000000001</c:v>
                </c:pt>
                <c:pt idx="4">
                  <c:v>209.6</c:v>
                </c:pt>
                <c:pt idx="5">
                  <c:v>170.1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ММП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 w="254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</a:ln>
            <a:effectLst/>
          </c:spPr>
          <c:dLbls>
            <c:dLbl>
              <c:idx val="2"/>
              <c:layout>
                <c:manualLayout>
                  <c:x val="7.8039509867635342E-3"/>
                  <c:y val="1.8089158184703125E-2"/>
                </c:manualLayout>
              </c:layout>
              <c:showVal val="1"/>
            </c:dLbl>
            <c:dLbl>
              <c:idx val="4"/>
              <c:layout>
                <c:manualLayout>
                  <c:x val="9.3647411841162268E-3"/>
                  <c:y val="-1.8089158184703181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Лист1!$A$2:$A$12</c:f>
              <c:strCache>
                <c:ptCount val="6"/>
                <c:pt idx="0">
                  <c:v>Томпонская ЦРБ</c:v>
                </c:pt>
                <c:pt idx="1">
                  <c:v>М-Кангаласская ЦРБ</c:v>
                </c:pt>
                <c:pt idx="2">
                  <c:v>центральная группа районов</c:v>
                </c:pt>
                <c:pt idx="3">
                  <c:v>Э-Бытантайская ЦРБ</c:v>
                </c:pt>
                <c:pt idx="4">
                  <c:v>У-Янская ЦРБ</c:v>
                </c:pt>
                <c:pt idx="5">
                  <c:v>северная группа районов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6"/>
                <c:pt idx="0">
                  <c:v>72.3</c:v>
                </c:pt>
                <c:pt idx="1">
                  <c:v>30.8</c:v>
                </c:pt>
                <c:pt idx="2">
                  <c:v>43</c:v>
                </c:pt>
                <c:pt idx="3">
                  <c:v>51.7</c:v>
                </c:pt>
                <c:pt idx="4">
                  <c:v>107.9</c:v>
                </c:pt>
                <c:pt idx="5">
                  <c:v>79.400000000000006</c:v>
                </c:pt>
              </c:numCache>
            </c:numRef>
          </c:val>
        </c:ser>
        <c:dLbls>
          <c:showVal val="1"/>
        </c:dLbls>
        <c:gapWidth val="75"/>
        <c:axId val="133694976"/>
        <c:axId val="133696512"/>
      </c:barChart>
      <c:catAx>
        <c:axId val="13369497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33696512"/>
        <c:crosses val="autoZero"/>
        <c:auto val="1"/>
        <c:lblAlgn val="ctr"/>
        <c:lblOffset val="100"/>
      </c:catAx>
      <c:valAx>
        <c:axId val="133696512"/>
        <c:scaling>
          <c:orientation val="minMax"/>
        </c:scaling>
        <c:axPos val="l"/>
        <c:numFmt formatCode="General" sourceLinked="1"/>
        <c:majorTickMark val="none"/>
        <c:tickLblPos val="none"/>
        <c:crossAx val="1336949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СМП</c:v>
                </c:pt>
              </c:strCache>
            </c:strRef>
          </c:tx>
          <c:spPr>
            <a:solidFill>
              <a:schemeClr val="accent6"/>
            </a:solidFill>
            <a:ln w="25400" cap="flat" cmpd="sng" algn="ctr">
              <a:solidFill>
                <a:schemeClr val="accent6">
                  <a:shade val="50000"/>
                </a:schemeClr>
              </a:solidFill>
              <a:prstDash val="solid"/>
            </a:ln>
            <a:effectLst/>
          </c:spPr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Лист1!$A$2:$A$12</c:f>
              <c:strCache>
                <c:ptCount val="6"/>
                <c:pt idx="0">
                  <c:v>Алданская ЦРБ</c:v>
                </c:pt>
                <c:pt idx="1">
                  <c:v>Поликлиника №5</c:v>
                </c:pt>
                <c:pt idx="2">
                  <c:v>ЯГБ №3</c:v>
                </c:pt>
                <c:pt idx="3">
                  <c:v>промышленная группа районов</c:v>
                </c:pt>
                <c:pt idx="4">
                  <c:v>республиканские МО</c:v>
                </c:pt>
                <c:pt idx="5">
                  <c:v>РС(Я)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6"/>
                <c:pt idx="0">
                  <c:v>157.6</c:v>
                </c:pt>
                <c:pt idx="1">
                  <c:v>18.899999999999999</c:v>
                </c:pt>
                <c:pt idx="2">
                  <c:v>29.3</c:v>
                </c:pt>
                <c:pt idx="3">
                  <c:v>73.7</c:v>
                </c:pt>
                <c:pt idx="4">
                  <c:v>18.600000000000001</c:v>
                </c:pt>
                <c:pt idx="5">
                  <c:v>124.7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ММП</c:v>
                </c:pt>
              </c:strCache>
            </c:strRef>
          </c:tx>
          <c:spPr>
            <a:solidFill>
              <a:schemeClr val="accent1"/>
            </a:solidFill>
            <a:ln w="25400" cap="flat" cmpd="sng" algn="ctr">
              <a:solidFill>
                <a:schemeClr val="accent1">
                  <a:shade val="50000"/>
                </a:schemeClr>
              </a:solidFill>
              <a:prstDash val="solid"/>
            </a:ln>
            <a:effectLst/>
          </c:spPr>
          <c:dLbls>
            <c:dLbl>
              <c:idx val="2"/>
              <c:layout>
                <c:manualLayout>
                  <c:x val="7.8039509867635377E-3"/>
                  <c:y val="1.8089158184703125E-2"/>
                </c:manualLayout>
              </c:layout>
              <c:showVal val="1"/>
            </c:dLbl>
            <c:dLbl>
              <c:idx val="4"/>
              <c:layout>
                <c:manualLayout>
                  <c:x val="9.3647411841162268E-3"/>
                  <c:y val="-1.8089158184703181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Лист1!$A$2:$A$12</c:f>
              <c:strCache>
                <c:ptCount val="6"/>
                <c:pt idx="0">
                  <c:v>Алданская ЦРБ</c:v>
                </c:pt>
                <c:pt idx="1">
                  <c:v>Поликлиника №5</c:v>
                </c:pt>
                <c:pt idx="2">
                  <c:v>ЯГБ №3</c:v>
                </c:pt>
                <c:pt idx="3">
                  <c:v>промышленная группа районов</c:v>
                </c:pt>
                <c:pt idx="4">
                  <c:v>республиканские МО</c:v>
                </c:pt>
                <c:pt idx="5">
                  <c:v>РС(Я)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6"/>
                <c:pt idx="0">
                  <c:v>72.5</c:v>
                </c:pt>
                <c:pt idx="1">
                  <c:v>1.7</c:v>
                </c:pt>
                <c:pt idx="2">
                  <c:v>3.5</c:v>
                </c:pt>
                <c:pt idx="3">
                  <c:v>26.7</c:v>
                </c:pt>
                <c:pt idx="4">
                  <c:v>12</c:v>
                </c:pt>
                <c:pt idx="5">
                  <c:v>52.4</c:v>
                </c:pt>
              </c:numCache>
            </c:numRef>
          </c:val>
        </c:ser>
        <c:dLbls>
          <c:showVal val="1"/>
        </c:dLbls>
        <c:gapWidth val="75"/>
        <c:axId val="133568768"/>
        <c:axId val="133591040"/>
      </c:barChart>
      <c:catAx>
        <c:axId val="13356876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33591040"/>
        <c:crosses val="autoZero"/>
        <c:auto val="1"/>
        <c:lblAlgn val="ctr"/>
        <c:lblOffset val="100"/>
      </c:catAx>
      <c:valAx>
        <c:axId val="133591040"/>
        <c:scaling>
          <c:orientation val="minMax"/>
        </c:scaling>
        <c:axPos val="l"/>
        <c:numFmt formatCode="General" sourceLinked="1"/>
        <c:majorTickMark val="none"/>
        <c:tickLblPos val="none"/>
        <c:crossAx val="133568768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Таттинская ЦРБ</c:v>
                </c:pt>
              </c:strCache>
            </c:strRef>
          </c:tx>
          <c:marker>
            <c:symbol val="none"/>
          </c:marker>
          <c:dLbls>
            <c:dLblPos val="t"/>
            <c:showVal val="1"/>
          </c:dLbls>
          <c:cat>
            <c:strRef>
              <c:f>Лист1!$A$2:$A$10</c:f>
              <c:strCache>
                <c:ptCount val="4"/>
                <c:pt idx="0">
                  <c:v>всего</c:v>
                </c:pt>
                <c:pt idx="1">
                  <c:v>врачи</c:v>
                </c:pt>
                <c:pt idx="2">
                  <c:v>СМП</c:v>
                </c:pt>
                <c:pt idx="3">
                  <c:v>ММП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4"/>
                <c:pt idx="0">
                  <c:v>107.2</c:v>
                </c:pt>
                <c:pt idx="1">
                  <c:v>101.8</c:v>
                </c:pt>
                <c:pt idx="2">
                  <c:v>102.2</c:v>
                </c:pt>
                <c:pt idx="3">
                  <c:v>118.8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У-Янская ЦРБ</c:v>
                </c:pt>
              </c:strCache>
            </c:strRef>
          </c:tx>
          <c:spPr>
            <a:ln>
              <a:solidFill>
                <a:srgbClr val="FFFF00"/>
              </a:solidFill>
            </a:ln>
          </c:spPr>
          <c:marker>
            <c:symbol val="none"/>
          </c:marker>
          <c:dLbls>
            <c:dLblPos val="b"/>
            <c:showVal val="1"/>
          </c:dLbls>
          <c:cat>
            <c:strRef>
              <c:f>Лист1!$A$2:$A$10</c:f>
              <c:strCache>
                <c:ptCount val="4"/>
                <c:pt idx="0">
                  <c:v>всего</c:v>
                </c:pt>
                <c:pt idx="1">
                  <c:v>врачи</c:v>
                </c:pt>
                <c:pt idx="2">
                  <c:v>СМП</c:v>
                </c:pt>
                <c:pt idx="3">
                  <c:v>ММП</c:v>
                </c:pt>
              </c:strCache>
            </c:strRef>
          </c:cat>
          <c:val>
            <c:numRef>
              <c:f>Лист1!$C$2:$C$10</c:f>
              <c:numCache>
                <c:formatCode>General</c:formatCode>
                <c:ptCount val="4"/>
                <c:pt idx="0">
                  <c:v>56.8</c:v>
                </c:pt>
                <c:pt idx="1">
                  <c:v>45.1</c:v>
                </c:pt>
                <c:pt idx="2">
                  <c:v>44.3</c:v>
                </c:pt>
                <c:pt idx="3">
                  <c:v>57.3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Удачнинская ГБ</c:v>
                </c:pt>
              </c:strCache>
            </c:strRef>
          </c:tx>
          <c:marker>
            <c:symbol val="none"/>
          </c:marker>
          <c:dLbls>
            <c:dLblPos val="t"/>
            <c:showVal val="1"/>
          </c:dLbls>
          <c:cat>
            <c:strRef>
              <c:f>Лист1!$A$2:$A$10</c:f>
              <c:strCache>
                <c:ptCount val="4"/>
                <c:pt idx="0">
                  <c:v>всего</c:v>
                </c:pt>
                <c:pt idx="1">
                  <c:v>врачи</c:v>
                </c:pt>
                <c:pt idx="2">
                  <c:v>СМП</c:v>
                </c:pt>
                <c:pt idx="3">
                  <c:v>ММП</c:v>
                </c:pt>
              </c:strCache>
            </c:strRef>
          </c:cat>
          <c:val>
            <c:numRef>
              <c:f>Лист1!$D$2:$D$10</c:f>
              <c:numCache>
                <c:formatCode>General</c:formatCode>
                <c:ptCount val="4"/>
                <c:pt idx="0">
                  <c:v>57.8</c:v>
                </c:pt>
                <c:pt idx="1">
                  <c:v>51</c:v>
                </c:pt>
                <c:pt idx="2">
                  <c:v>51.5</c:v>
                </c:pt>
                <c:pt idx="3">
                  <c:v>57.5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Олекминская ЦРБ</c:v>
                </c:pt>
              </c:strCache>
            </c:strRef>
          </c:tx>
          <c:spPr>
            <a:ln>
              <a:solidFill>
                <a:schemeClr val="accent6">
                  <a:lumMod val="60000"/>
                  <a:lumOff val="40000"/>
                </a:schemeClr>
              </a:solidFill>
            </a:ln>
          </c:spPr>
          <c:marker>
            <c:symbol val="none"/>
          </c:marker>
          <c:dLbls>
            <c:dLbl>
              <c:idx val="1"/>
              <c:layout>
                <c:manualLayout>
                  <c:x val="1.0152878785346377E-2"/>
                  <c:y val="2.8578786170535228E-3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4.0855834110859694E-3"/>
                  <c:y val="1.1567473298577277E-2"/>
                </c:manualLayout>
              </c:layout>
              <c:dLblPos val="r"/>
              <c:showVal val="1"/>
            </c:dLbl>
            <c:dLblPos val="b"/>
            <c:showVal val="1"/>
          </c:dLbls>
          <c:cat>
            <c:strRef>
              <c:f>Лист1!$A$2:$A$10</c:f>
              <c:strCache>
                <c:ptCount val="4"/>
                <c:pt idx="0">
                  <c:v>всего</c:v>
                </c:pt>
                <c:pt idx="1">
                  <c:v>врачи</c:v>
                </c:pt>
                <c:pt idx="2">
                  <c:v>СМП</c:v>
                </c:pt>
                <c:pt idx="3">
                  <c:v>ММП</c:v>
                </c:pt>
              </c:strCache>
            </c:strRef>
          </c:cat>
          <c:val>
            <c:numRef>
              <c:f>Лист1!$E$2:$E$10</c:f>
              <c:numCache>
                <c:formatCode>General</c:formatCode>
                <c:ptCount val="4"/>
                <c:pt idx="0">
                  <c:v>83.8</c:v>
                </c:pt>
                <c:pt idx="1">
                  <c:v>48.2</c:v>
                </c:pt>
                <c:pt idx="2">
                  <c:v>75.2</c:v>
                </c:pt>
                <c:pt idx="3">
                  <c:v>103.4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РС(Я)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3"/>
              <c:layout>
                <c:manualLayout>
                  <c:x val="-3.0427666345824032E-2"/>
                  <c:y val="-1.5922270639339091E-2"/>
                </c:manualLayout>
              </c:layout>
              <c:dLblPos val="r"/>
              <c:showVal val="1"/>
            </c:dLbl>
            <c:dLblPos val="t"/>
            <c:showVal val="1"/>
          </c:dLbls>
          <c:cat>
            <c:strRef>
              <c:f>Лист1!$A$2:$A$10</c:f>
              <c:strCache>
                <c:ptCount val="4"/>
                <c:pt idx="0">
                  <c:v>всего</c:v>
                </c:pt>
                <c:pt idx="1">
                  <c:v>врачи</c:v>
                </c:pt>
                <c:pt idx="2">
                  <c:v>СМП</c:v>
                </c:pt>
                <c:pt idx="3">
                  <c:v>ММП</c:v>
                </c:pt>
              </c:strCache>
            </c:strRef>
          </c:cat>
          <c:val>
            <c:numRef>
              <c:f>Лист1!$F$2:$F$10</c:f>
              <c:numCache>
                <c:formatCode>General</c:formatCode>
                <c:ptCount val="4"/>
                <c:pt idx="0">
                  <c:v>84.4</c:v>
                </c:pt>
                <c:pt idx="1">
                  <c:v>78.8</c:v>
                </c:pt>
                <c:pt idx="2">
                  <c:v>82.1</c:v>
                </c:pt>
                <c:pt idx="3">
                  <c:v>87.5</c:v>
                </c:pt>
              </c:numCache>
            </c:numRef>
          </c:val>
        </c:ser>
        <c:dLbls>
          <c:showVal val="1"/>
        </c:dLbls>
        <c:marker val="1"/>
        <c:axId val="134130688"/>
        <c:axId val="134140672"/>
      </c:lineChart>
      <c:catAx>
        <c:axId val="13413068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34140672"/>
        <c:crosses val="autoZero"/>
        <c:auto val="1"/>
        <c:lblAlgn val="ctr"/>
        <c:lblOffset val="100"/>
      </c:catAx>
      <c:valAx>
        <c:axId val="134140672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34130688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шт.ед.</c:v>
                </c:pt>
              </c:strCache>
            </c:strRef>
          </c:tx>
          <c:dLbls>
            <c:showVal val="1"/>
          </c:dLbls>
          <c:cat>
            <c:strRef>
              <c:f>Лист1!$A$2:$A$4</c:f>
              <c:strCache>
                <c:ptCount val="3"/>
                <c:pt idx="0">
                  <c:v>врачам</c:v>
                </c:pt>
                <c:pt idx="1">
                  <c:v>СМП</c:v>
                </c:pt>
                <c:pt idx="2">
                  <c:v>ММП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</c:v>
                </c:pt>
                <c:pt idx="1">
                  <c:v>0.5</c:v>
                </c:pt>
                <c:pt idx="2">
                  <c:v>1.1000000000000001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занятых должностей</c:v>
                </c:pt>
              </c:strCache>
            </c:strRef>
          </c:tx>
          <c:dLbls>
            <c:showVal val="1"/>
          </c:dLbls>
          <c:cat>
            <c:strRef>
              <c:f>Лист1!$A$2:$A$4</c:f>
              <c:strCache>
                <c:ptCount val="3"/>
                <c:pt idx="0">
                  <c:v>врачам</c:v>
                </c:pt>
                <c:pt idx="1">
                  <c:v>СМП</c:v>
                </c:pt>
                <c:pt idx="2">
                  <c:v>ММП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1.1000000000000001</c:v>
                </c:pt>
                <c:pt idx="1">
                  <c:v>0.5</c:v>
                </c:pt>
                <c:pt idx="2">
                  <c:v>1.1000000000000001</c:v>
                </c:pt>
              </c:numCache>
            </c:numRef>
          </c:val>
        </c:ser>
        <c:shape val="cylinder"/>
        <c:axId val="134283648"/>
        <c:axId val="134285184"/>
        <c:axId val="0"/>
      </c:bar3DChart>
      <c:catAx>
        <c:axId val="134283648"/>
        <c:scaling>
          <c:orientation val="minMax"/>
        </c:scaling>
        <c:axPos val="b"/>
        <c:tickLblPos val="nextTo"/>
        <c:crossAx val="134285184"/>
        <c:crosses val="autoZero"/>
        <c:auto val="1"/>
        <c:lblAlgn val="ctr"/>
        <c:lblOffset val="100"/>
      </c:catAx>
      <c:valAx>
        <c:axId val="134285184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3428364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autoTitleDeleted val="1"/>
    <c:plotArea>
      <c:layout>
        <c:manualLayout>
          <c:layoutTarget val="inner"/>
          <c:xMode val="edge"/>
          <c:yMode val="edge"/>
          <c:x val="2.8789161727349705E-2"/>
          <c:y val="2.6945308545964039E-2"/>
          <c:w val="0.96274343776460636"/>
          <c:h val="0.8721567588169215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ПФХД 2017</c:v>
                </c:pt>
              </c:strCache>
            </c:strRef>
          </c:tx>
          <c:spPr>
            <a:solidFill>
              <a:schemeClr val="accent2"/>
            </a:solidFill>
            <a:ln w="12700" cap="flat" cmpd="sng" algn="ctr">
              <a:solidFill>
                <a:schemeClr val="accent2">
                  <a:shade val="50000"/>
                </a:schemeClr>
              </a:solidFill>
              <a:prstDash val="solid"/>
            </a:ln>
            <a:effectLst/>
          </c:spPr>
          <c:dLbls>
            <c:showVal val="1"/>
          </c:dLbls>
          <c:cat>
            <c:strRef>
              <c:f>Лист1!$A$2:$A$7</c:f>
              <c:strCache>
                <c:ptCount val="6"/>
                <c:pt idx="0">
                  <c:v>центральная группа районов</c:v>
                </c:pt>
                <c:pt idx="1">
                  <c:v>промышленная группа районов</c:v>
                </c:pt>
                <c:pt idx="2">
                  <c:v>северная группа районов</c:v>
                </c:pt>
                <c:pt idx="3">
                  <c:v>респ.МО</c:v>
                </c:pt>
                <c:pt idx="4">
                  <c:v>общегородские МО</c:v>
                </c:pt>
                <c:pt idx="5">
                  <c:v>РС(Я)</c:v>
                </c:pt>
              </c:strCache>
            </c:strRef>
          </c:cat>
          <c:val>
            <c:numRef>
              <c:f>Лист1!$B$2:$B$7</c:f>
              <c:numCache>
                <c:formatCode>#,##0.00</c:formatCode>
                <c:ptCount val="6"/>
                <c:pt idx="0">
                  <c:v>19666.55</c:v>
                </c:pt>
                <c:pt idx="1">
                  <c:v>12480.68</c:v>
                </c:pt>
                <c:pt idx="2">
                  <c:v>34300.380000000012</c:v>
                </c:pt>
                <c:pt idx="3">
                  <c:v>5742.1500000000024</c:v>
                </c:pt>
                <c:pt idx="4">
                  <c:v>5862.78</c:v>
                </c:pt>
                <c:pt idx="5">
                  <c:v>24397.960000000021</c:v>
                </c:pt>
              </c:numCache>
            </c:numRef>
          </c:val>
        </c:ser>
        <c:axId val="145578240"/>
        <c:axId val="145592320"/>
      </c:barChart>
      <c:catAx>
        <c:axId val="145578240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45592320"/>
        <c:crosses val="autoZero"/>
        <c:auto val="1"/>
        <c:lblAlgn val="ctr"/>
        <c:lblOffset val="100"/>
      </c:catAx>
      <c:valAx>
        <c:axId val="145592320"/>
        <c:scaling>
          <c:orientation val="minMax"/>
        </c:scaling>
        <c:delete val="1"/>
        <c:axPos val="l"/>
        <c:majorGridlines/>
        <c:numFmt formatCode="#,##0.00" sourceLinked="1"/>
        <c:tickLblPos val="none"/>
        <c:crossAx val="14557824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1400" dirty="0" smtClean="0"/>
              <a:t>Структура расходов медицинских организаций, подведомственных МЗ РС(Я),  за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2015-2018</a:t>
            </a:r>
            <a:r>
              <a:rPr lang="ru-RU" sz="1400" dirty="0" smtClean="0"/>
              <a:t>г.г., млн.руб.</a:t>
            </a:r>
            <a:endParaRPr lang="ru-RU" sz="1400" dirty="0"/>
          </a:p>
        </c:rich>
      </c:tx>
      <c:layout/>
    </c:title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ФОТ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-9.43370633237136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13</a:t>
                    </a:r>
                    <a:r>
                      <a:rPr lang="ru-RU" dirty="0" smtClean="0"/>
                      <a:t> 671,7м.р.;65,8%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1.3227696922564158E-2"/>
                  <c:y val="2.050805724428550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4 138м.р.;66%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5.8788606821464353E-3"/>
                  <c:y val="-8.613384042599922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5 </a:t>
                    </a:r>
                    <a:r>
                      <a:rPr lang="ru-RU" dirty="0" smtClean="0"/>
                      <a:t>436,1м.р</a:t>
                    </a:r>
                    <a:r>
                      <a:rPr lang="ru-RU" dirty="0" smtClean="0"/>
                      <a:t>.;</a:t>
                    </a:r>
                    <a:r>
                      <a:rPr lang="ru-RU" dirty="0" smtClean="0"/>
                      <a:t>68,8%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0"/>
                  <c:y val="3.6914503039713942E-2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 smtClean="0">
                        <a:latin typeface="Arial" pitchFamily="34" charset="0"/>
                        <a:cs typeface="Arial" pitchFamily="34" charset="0"/>
                      </a:rPr>
                      <a:t>1</a:t>
                    </a:r>
                    <a:r>
                      <a:rPr lang="ru-RU" sz="1400" dirty="0" smtClean="0">
                        <a:latin typeface="Arial" pitchFamily="34" charset="0"/>
                        <a:cs typeface="Arial" pitchFamily="34" charset="0"/>
                      </a:rPr>
                      <a:t>7 </a:t>
                    </a:r>
                    <a:r>
                      <a:rPr lang="ru-RU" sz="1400" dirty="0" smtClean="0">
                        <a:latin typeface="Arial" pitchFamily="34" charset="0"/>
                        <a:cs typeface="Arial" pitchFamily="34" charset="0"/>
                      </a:rPr>
                      <a:t>465,9м.р</a:t>
                    </a:r>
                    <a:r>
                      <a:rPr lang="ru-RU" sz="1400" dirty="0" smtClean="0">
                        <a:latin typeface="Arial" pitchFamily="34" charset="0"/>
                        <a:cs typeface="Arial" pitchFamily="34" charset="0"/>
                      </a:rPr>
                      <a:t>.;</a:t>
                    </a:r>
                    <a:r>
                      <a:rPr lang="ru-RU" sz="1400" dirty="0" smtClean="0">
                        <a:latin typeface="Arial" pitchFamily="34" charset="0"/>
                        <a:cs typeface="Arial" pitchFamily="34" charset="0"/>
                      </a:rPr>
                      <a:t>67,5%</a:t>
                    </a:r>
                    <a:endParaRPr lang="en-US" sz="1400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howVal val="1"/>
            </c:dLbl>
            <c:spPr>
              <a:gradFill rotWithShape="1">
                <a:gsLst>
                  <a:gs pos="0">
                    <a:schemeClr val="accent1">
                      <a:tint val="35000"/>
                      <a:satMod val="260000"/>
                    </a:schemeClr>
                  </a:gs>
                  <a:gs pos="30000">
                    <a:schemeClr val="accent1">
                      <a:tint val="38000"/>
                      <a:satMod val="260000"/>
                    </a:schemeClr>
                  </a:gs>
                  <a:gs pos="75000">
                    <a:schemeClr val="accent1">
                      <a:tint val="55000"/>
                      <a:satMod val="255000"/>
                    </a:schemeClr>
                  </a:gs>
                  <a:gs pos="100000">
                    <a:schemeClr val="accent1">
                      <a:tint val="70000"/>
                      <a:satMod val="255000"/>
                    </a:schemeClr>
                  </a:gs>
                </a:gsLst>
                <a:path path="circle">
                  <a:fillToRect l="5000" t="100000" r="120000" b="10000"/>
                </a:path>
              </a:gradFill>
              <a:ln w="12700" cap="flat" cmpd="sng" algn="ctr">
                <a:solidFill>
                  <a:schemeClr val="accent1">
                    <a:shade val="70000"/>
                    <a:satMod val="150000"/>
                  </a:schemeClr>
                </a:solidFill>
                <a:prstDash val="solid"/>
              </a:ln>
              <a:effectLst>
                <a:outerShdw blurRad="50800" dist="25000" dir="5400000" rotWithShape="0">
                  <a:srgbClr val="000000">
                    <a:alpha val="40000"/>
                  </a:srgbClr>
                </a:outerShdw>
              </a:effectLst>
            </c:spPr>
            <c:txPr>
              <a:bodyPr/>
              <a:lstStyle/>
              <a:p>
                <a:pPr>
                  <a:defRPr sz="1400">
                    <a:solidFill>
                      <a:schemeClr val="dk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2015 год</c:v>
                </c:pt>
                <c:pt idx="1">
                  <c:v>2016 год </c:v>
                </c:pt>
                <c:pt idx="2">
                  <c:v>2017 год </c:v>
                </c:pt>
                <c:pt idx="3">
                  <c:v>2018 год 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13671.7</c:v>
                </c:pt>
                <c:pt idx="1">
                  <c:v>14138</c:v>
                </c:pt>
                <c:pt idx="2">
                  <c:v>15436.1</c:v>
                </c:pt>
                <c:pt idx="3">
                  <c:v>17465.900000000001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другие расходы</c:v>
                </c:pt>
              </c:strCache>
            </c:strRef>
          </c:tx>
          <c:dLbls>
            <c:dLbl>
              <c:idx val="0"/>
              <c:layout>
                <c:manualLayout>
                  <c:x val="-4.4092323075214032E-3"/>
                  <c:y val="1.640644579542845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7 110,9м.р.;34,2%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1.4697441025071278E-3"/>
                  <c:y val="-8.2032228977142168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</a:t>
                    </a:r>
                    <a:r>
                      <a:rPr lang="ru-RU" dirty="0" smtClean="0"/>
                      <a:t> 297,7м.р.;34%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5.388999455011273E-17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7 004,0м.р</a:t>
                    </a:r>
                    <a:r>
                      <a:rPr lang="ru-RU" dirty="0" smtClean="0"/>
                      <a:t>.;</a:t>
                    </a:r>
                    <a:r>
                      <a:rPr lang="ru-RU" dirty="0" smtClean="0"/>
                      <a:t>31,2%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1.0288208717549902E-2"/>
                  <c:y val="-2.8711280141999741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>
                        <a:latin typeface="Arial" pitchFamily="34" charset="0"/>
                        <a:cs typeface="Arial" pitchFamily="34" charset="0"/>
                      </a:rPr>
                      <a:t>8 </a:t>
                    </a:r>
                    <a:r>
                      <a:rPr lang="ru-RU" sz="1400" dirty="0" smtClean="0">
                        <a:latin typeface="Arial" pitchFamily="34" charset="0"/>
                        <a:cs typeface="Arial" pitchFamily="34" charset="0"/>
                      </a:rPr>
                      <a:t>415,8м.р</a:t>
                    </a:r>
                    <a:r>
                      <a:rPr lang="ru-RU" sz="1400" dirty="0" smtClean="0">
                        <a:latin typeface="Arial" pitchFamily="34" charset="0"/>
                        <a:cs typeface="Arial" pitchFamily="34" charset="0"/>
                      </a:rPr>
                      <a:t>.;</a:t>
                    </a:r>
                    <a:r>
                      <a:rPr lang="ru-RU" sz="1400" dirty="0" smtClean="0">
                        <a:latin typeface="Arial" pitchFamily="34" charset="0"/>
                        <a:cs typeface="Arial" pitchFamily="34" charset="0"/>
                      </a:rPr>
                      <a:t>32,5%</a:t>
                    </a:r>
                    <a:endParaRPr lang="en-US" sz="1400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howVal val="1"/>
            </c:dLbl>
            <c:spPr>
              <a:gradFill rotWithShape="1">
                <a:gsLst>
                  <a:gs pos="0">
                    <a:schemeClr val="accent2">
                      <a:tint val="35000"/>
                      <a:satMod val="260000"/>
                    </a:schemeClr>
                  </a:gs>
                  <a:gs pos="30000">
                    <a:schemeClr val="accent2">
                      <a:tint val="38000"/>
                      <a:satMod val="260000"/>
                    </a:schemeClr>
                  </a:gs>
                  <a:gs pos="75000">
                    <a:schemeClr val="accent2">
                      <a:tint val="55000"/>
                      <a:satMod val="255000"/>
                    </a:schemeClr>
                  </a:gs>
                  <a:gs pos="100000">
                    <a:schemeClr val="accent2">
                      <a:tint val="70000"/>
                      <a:satMod val="255000"/>
                    </a:schemeClr>
                  </a:gs>
                </a:gsLst>
                <a:path path="circle">
                  <a:fillToRect l="5000" t="100000" r="120000" b="10000"/>
                </a:path>
              </a:gradFill>
              <a:ln w="12700" cap="flat" cmpd="sng" algn="ctr">
                <a:solidFill>
                  <a:schemeClr val="accent2">
                    <a:shade val="70000"/>
                    <a:satMod val="150000"/>
                  </a:schemeClr>
                </a:solidFill>
                <a:prstDash val="solid"/>
              </a:ln>
              <a:effectLst>
                <a:outerShdw blurRad="50800" dist="25000" dir="5400000" rotWithShape="0">
                  <a:srgbClr val="000000">
                    <a:alpha val="40000"/>
                  </a:srgbClr>
                </a:outerShdw>
              </a:effectLst>
            </c:spPr>
            <c:txPr>
              <a:bodyPr/>
              <a:lstStyle/>
              <a:p>
                <a:pPr>
                  <a:defRPr sz="1400">
                    <a:solidFill>
                      <a:schemeClr val="dk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2015 год</c:v>
                </c:pt>
                <c:pt idx="1">
                  <c:v>2016 год </c:v>
                </c:pt>
                <c:pt idx="2">
                  <c:v>2017 год </c:v>
                </c:pt>
                <c:pt idx="3">
                  <c:v>2018 год </c:v>
                </c:pt>
              </c:strCache>
            </c:strRef>
          </c:cat>
          <c:val>
            <c:numRef>
              <c:f>Лист1!$C$2:$C$5</c:f>
              <c:numCache>
                <c:formatCode>0.0</c:formatCode>
                <c:ptCount val="4"/>
                <c:pt idx="0">
                  <c:v>7110.8999999999978</c:v>
                </c:pt>
                <c:pt idx="1">
                  <c:v>7297.7000000000007</c:v>
                </c:pt>
                <c:pt idx="2">
                  <c:v>7003.9999999999982</c:v>
                </c:pt>
                <c:pt idx="3">
                  <c:v>8415.7999999999993</c:v>
                </c:pt>
              </c:numCache>
            </c:numRef>
          </c:val>
        </c:ser>
        <c:overlap val="100"/>
        <c:axId val="145459840"/>
        <c:axId val="145482112"/>
      </c:barChart>
      <c:catAx>
        <c:axId val="145459840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45482112"/>
        <c:crosses val="autoZero"/>
        <c:auto val="1"/>
        <c:lblAlgn val="ctr"/>
        <c:lblOffset val="100"/>
      </c:catAx>
      <c:valAx>
        <c:axId val="145482112"/>
        <c:scaling>
          <c:orientation val="minMax"/>
        </c:scaling>
        <c:axPos val="l"/>
        <c:majorGridlines/>
        <c:numFmt formatCode="0.0" sourceLinked="1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45459840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 01.01.2017</c:v>
                </c:pt>
              </c:strCache>
            </c:strRef>
          </c:tx>
          <c:spPr>
            <a:solidFill>
              <a:schemeClr val="accent4"/>
            </a:solidFill>
            <a:ln w="12700" cap="flat" cmpd="sng" algn="ctr">
              <a:solidFill>
                <a:schemeClr val="accent4">
                  <a:shade val="50000"/>
                </a:schemeClr>
              </a:solidFill>
              <a:prstDash val="solid"/>
            </a:ln>
            <a:effectLst/>
          </c:spPr>
          <c:dLbls>
            <c:spPr>
              <a:solidFill>
                <a:schemeClr val="lt1"/>
              </a:solidFill>
              <a:ln w="12700" cap="flat" cmpd="sng" algn="ctr">
                <a:solidFill>
                  <a:schemeClr val="accent4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chemeClr val="dk1"/>
                    </a:solidFill>
                    <a:latin typeface="+mj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врачи</c:v>
                </c:pt>
                <c:pt idx="1">
                  <c:v>СМП</c:v>
                </c:pt>
                <c:pt idx="2">
                  <c:v>ММП</c:v>
                </c:pt>
                <c:pt idx="3">
                  <c:v>прочий</c:v>
                </c:pt>
                <c:pt idx="4">
                  <c:v>руководители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3525</c:v>
                </c:pt>
                <c:pt idx="1">
                  <c:v>8934</c:v>
                </c:pt>
                <c:pt idx="2">
                  <c:v>4354</c:v>
                </c:pt>
                <c:pt idx="3">
                  <c:v>4057</c:v>
                </c:pt>
                <c:pt idx="4">
                  <c:v>529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 01.01.2018</c:v>
                </c:pt>
              </c:strCache>
            </c:strRef>
          </c:tx>
          <c:spPr>
            <a:solidFill>
              <a:schemeClr val="accent5"/>
            </a:solidFill>
            <a:ln w="12700" cap="flat" cmpd="sng" algn="ctr">
              <a:solidFill>
                <a:schemeClr val="accent5">
                  <a:shade val="50000"/>
                </a:schemeClr>
              </a:solidFill>
              <a:prstDash val="solid"/>
            </a:ln>
            <a:effectLst/>
          </c:spPr>
          <c:dLbls>
            <c:dLbl>
              <c:idx val="0"/>
              <c:layout>
                <c:manualLayout>
                  <c:x val="1.4583333333333341E-2"/>
                  <c:y val="-2.2787626498241585E-2"/>
                </c:manualLayout>
              </c:layout>
              <c:showVal val="1"/>
            </c:dLbl>
            <c:dLbl>
              <c:idx val="1"/>
              <c:layout>
                <c:manualLayout>
                  <c:x val="1.4583333333333373E-2"/>
                  <c:y val="7.5958754994138932E-3"/>
                </c:manualLayout>
              </c:layout>
              <c:showVal val="1"/>
            </c:dLbl>
            <c:dLbl>
              <c:idx val="2"/>
              <c:layout>
                <c:manualLayout>
                  <c:x val="1.250000000000008E-2"/>
                  <c:y val="3.4814027197701119E-17"/>
                </c:manualLayout>
              </c:layout>
              <c:showVal val="1"/>
            </c:dLbl>
            <c:dLbl>
              <c:idx val="3"/>
              <c:layout>
                <c:manualLayout>
                  <c:x val="1.2500000000000001E-2"/>
                  <c:y val="-2.2787626498241551E-2"/>
                </c:manualLayout>
              </c:layout>
              <c:showVal val="1"/>
            </c:dLbl>
            <c:spPr>
              <a:solidFill>
                <a:schemeClr val="lt1"/>
              </a:solidFill>
              <a:ln w="12700" cap="flat" cmpd="sng" algn="ctr">
                <a:solidFill>
                  <a:schemeClr val="accent5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chemeClr val="dk1"/>
                    </a:solidFill>
                    <a:latin typeface="+mj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врачи</c:v>
                </c:pt>
                <c:pt idx="1">
                  <c:v>СМП</c:v>
                </c:pt>
                <c:pt idx="2">
                  <c:v>ММП</c:v>
                </c:pt>
                <c:pt idx="3">
                  <c:v>прочий</c:v>
                </c:pt>
                <c:pt idx="4">
                  <c:v>руководители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3671</c:v>
                </c:pt>
                <c:pt idx="1">
                  <c:v>9014</c:v>
                </c:pt>
                <c:pt idx="2">
                  <c:v>4156</c:v>
                </c:pt>
                <c:pt idx="3">
                  <c:v>4280</c:v>
                </c:pt>
                <c:pt idx="4">
                  <c:v>514</c:v>
                </c:pt>
              </c:numCache>
            </c:numRef>
          </c:val>
        </c:ser>
        <c:axId val="114873856"/>
        <c:axId val="114875392"/>
      </c:barChart>
      <c:catAx>
        <c:axId val="114873856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14875392"/>
        <c:crosses val="autoZero"/>
        <c:auto val="1"/>
        <c:lblAlgn val="ctr"/>
        <c:lblOffset val="100"/>
      </c:catAx>
      <c:valAx>
        <c:axId val="114875392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148738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429099186999055"/>
          <c:y val="0.176282925428838"/>
          <c:w val="0.15312436458842182"/>
          <c:h val="0.29802387616928816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1400" dirty="0" smtClean="0"/>
              <a:t>Структура других статей расходов (за</a:t>
            </a:r>
            <a:r>
              <a:rPr lang="ru-RU" sz="1400" baseline="0" dirty="0" smtClean="0"/>
              <a:t> </a:t>
            </a:r>
            <a:r>
              <a:rPr lang="ru-RU" sz="1400" baseline="0" dirty="0" err="1" smtClean="0"/>
              <a:t>искл.ФОТ</a:t>
            </a:r>
            <a:r>
              <a:rPr lang="ru-RU" sz="1400" baseline="0" dirty="0" smtClean="0"/>
              <a:t>) </a:t>
            </a:r>
            <a:r>
              <a:rPr lang="ru-RU" sz="1400" dirty="0" smtClean="0"/>
              <a:t>медицинских организаций, подведомственных МЗ РС(Я),  за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2014-2016</a:t>
            </a:r>
            <a:r>
              <a:rPr lang="ru-RU" sz="1400" dirty="0" smtClean="0"/>
              <a:t>г.г., млн.руб.</a:t>
            </a:r>
            <a:endParaRPr lang="ru-RU" sz="1400" dirty="0"/>
          </a:p>
        </c:rich>
      </c:tx>
      <c:layout/>
    </c:title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медицинские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hade val="63000"/>
                    <a:satMod val="165000"/>
                  </a:schemeClr>
                </a:gs>
                <a:gs pos="30000">
                  <a:schemeClr val="accent2">
                    <a:shade val="58000"/>
                    <a:satMod val="165000"/>
                  </a:schemeClr>
                </a:gs>
                <a:gs pos="75000">
                  <a:schemeClr val="accent2">
                    <a:shade val="30000"/>
                    <a:satMod val="175000"/>
                  </a:schemeClr>
                </a:gs>
                <a:gs pos="100000">
                  <a:schemeClr val="accent2">
                    <a:shade val="15000"/>
                    <a:satMod val="175000"/>
                  </a:schemeClr>
                </a:gs>
              </a:gsLst>
              <a:path path="circle">
                <a:fillToRect l="5000" t="100000" r="120000" b="10000"/>
              </a:path>
            </a:gradFill>
            <a:ln>
              <a:noFill/>
            </a:ln>
            <a:effectLst>
              <a:outerShdw blurRad="50800" dist="20000" dir="5400000" rotWithShape="0">
                <a:srgbClr val="000000">
                  <a:alpha val="4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0"/>
              </a:lightRig>
            </a:scene3d>
            <a:sp3d>
              <a:bevelT w="47625" h="69850"/>
              <a:contourClr>
                <a:schemeClr val="lt1"/>
              </a:contourClr>
            </a:sp3d>
          </c:spPr>
          <c:dLbls>
            <c:dLbl>
              <c:idx val="0"/>
              <c:layout>
                <c:manualLayout>
                  <c:x val="0"/>
                  <c:y val="-3.281289159085683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2 919,3м.р.;41,1%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1.4697441025071278E-3"/>
                  <c:y val="-8.2032228977142168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2 888,6м.р.;39,6%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0"/>
                  <c:y val="4.1016114488571084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 </a:t>
                    </a:r>
                    <a:r>
                      <a:rPr lang="ru-RU" dirty="0" smtClean="0"/>
                      <a:t>829м.р</a:t>
                    </a:r>
                    <a:r>
                      <a:rPr lang="ru-RU" dirty="0" smtClean="0"/>
                      <a:t>.;</a:t>
                    </a:r>
                    <a:r>
                      <a:rPr lang="ru-RU" dirty="0" smtClean="0"/>
                      <a:t>40,4%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tx>
                <c:rich>
                  <a:bodyPr/>
                  <a:lstStyle/>
                  <a:p>
                    <a:r>
                      <a:rPr lang="en-US" smtClean="0"/>
                      <a:t>2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897,9</a:t>
                    </a:r>
                    <a:r>
                      <a:rPr lang="ru-RU" smtClean="0"/>
                      <a:t>м.р.;42,1%</a:t>
                    </a:r>
                    <a:endParaRPr lang="en-US"/>
                  </a:p>
                </c:rich>
              </c:tx>
              <c:showVal val="1"/>
            </c:dLbl>
            <c:spPr>
              <a:gradFill rotWithShape="1">
                <a:gsLst>
                  <a:gs pos="0">
                    <a:schemeClr val="accent2">
                      <a:tint val="35000"/>
                      <a:satMod val="260000"/>
                    </a:schemeClr>
                  </a:gs>
                  <a:gs pos="30000">
                    <a:schemeClr val="accent2">
                      <a:tint val="38000"/>
                      <a:satMod val="260000"/>
                    </a:schemeClr>
                  </a:gs>
                  <a:gs pos="75000">
                    <a:schemeClr val="accent2">
                      <a:tint val="55000"/>
                      <a:satMod val="255000"/>
                    </a:schemeClr>
                  </a:gs>
                  <a:gs pos="100000">
                    <a:schemeClr val="accent2">
                      <a:tint val="70000"/>
                      <a:satMod val="255000"/>
                    </a:schemeClr>
                  </a:gs>
                </a:gsLst>
                <a:path path="circle">
                  <a:fillToRect l="5000" t="100000" r="120000" b="10000"/>
                </a:path>
              </a:gradFill>
              <a:ln w="12700" cap="flat" cmpd="sng" algn="ctr">
                <a:solidFill>
                  <a:schemeClr val="accent2">
                    <a:shade val="70000"/>
                    <a:satMod val="150000"/>
                  </a:schemeClr>
                </a:solidFill>
                <a:prstDash val="solid"/>
              </a:ln>
              <a:effectLst>
                <a:outerShdw blurRad="50800" dist="25000" dir="5400000" rotWithShape="0">
                  <a:srgbClr val="000000">
                    <a:alpha val="40000"/>
                  </a:srgbClr>
                </a:outerShdw>
              </a:effectLst>
            </c:spPr>
            <c:txPr>
              <a:bodyPr/>
              <a:lstStyle/>
              <a:p>
                <a:pPr>
                  <a:defRPr sz="1400">
                    <a:solidFill>
                      <a:schemeClr val="dk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 </c:v>
                </c:pt>
                <c:pt idx="2">
                  <c:v>2017 год 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2919.3</c:v>
                </c:pt>
                <c:pt idx="1">
                  <c:v>2888.6</c:v>
                </c:pt>
                <c:pt idx="2">
                  <c:v>2829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немедицинские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63000"/>
                    <a:satMod val="165000"/>
                  </a:schemeClr>
                </a:gs>
                <a:gs pos="30000">
                  <a:schemeClr val="accent3">
                    <a:shade val="58000"/>
                    <a:satMod val="165000"/>
                  </a:schemeClr>
                </a:gs>
                <a:gs pos="75000">
                  <a:schemeClr val="accent3">
                    <a:shade val="30000"/>
                    <a:satMod val="175000"/>
                  </a:schemeClr>
                </a:gs>
                <a:gs pos="100000">
                  <a:schemeClr val="accent3">
                    <a:shade val="15000"/>
                    <a:satMod val="175000"/>
                  </a:schemeClr>
                </a:gs>
              </a:gsLst>
              <a:path path="circle">
                <a:fillToRect l="5000" t="100000" r="120000" b="10000"/>
              </a:path>
            </a:gradFill>
            <a:ln>
              <a:noFill/>
            </a:ln>
            <a:effectLst>
              <a:outerShdw blurRad="50800" dist="20000" dir="5400000" rotWithShape="0">
                <a:srgbClr val="000000">
                  <a:alpha val="4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0"/>
              </a:lightRig>
            </a:scene3d>
            <a:sp3d>
              <a:bevelT w="47625" h="69850"/>
              <a:contourClr>
                <a:schemeClr val="lt1"/>
              </a:contourClr>
            </a:sp3d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4 191,6м.р.;58,9%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4 409,1м.р.;60,4%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4</a:t>
                    </a:r>
                    <a:r>
                      <a:rPr lang="ru-RU" dirty="0" smtClean="0"/>
                      <a:t> </a:t>
                    </a:r>
                    <a:r>
                      <a:rPr lang="ru-RU" dirty="0" smtClean="0"/>
                      <a:t>175м.р</a:t>
                    </a:r>
                    <a:r>
                      <a:rPr lang="ru-RU" dirty="0" smtClean="0"/>
                      <a:t>.;</a:t>
                    </a:r>
                    <a:r>
                      <a:rPr lang="ru-RU" dirty="0" smtClean="0"/>
                      <a:t>59,6%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tx>
                <c:rich>
                  <a:bodyPr/>
                  <a:lstStyle/>
                  <a:p>
                    <a:r>
                      <a:rPr lang="en-US" sz="1400" smtClean="0">
                        <a:latin typeface="Arial" pitchFamily="34" charset="0"/>
                        <a:cs typeface="Arial" pitchFamily="34" charset="0"/>
                      </a:rPr>
                      <a:t>3 989,0</a:t>
                    </a:r>
                    <a:r>
                      <a:rPr lang="ru-RU" sz="1400" smtClean="0">
                        <a:latin typeface="Arial" pitchFamily="34" charset="0"/>
                        <a:cs typeface="Arial" pitchFamily="34" charset="0"/>
                      </a:rPr>
                      <a:t>м.р.;57,9%</a:t>
                    </a:r>
                    <a:endParaRPr lang="en-US" sz="140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showVal val="1"/>
            </c:dLbl>
            <c:spPr>
              <a:gradFill rotWithShape="1">
                <a:gsLst>
                  <a:gs pos="0">
                    <a:schemeClr val="accent3">
                      <a:tint val="35000"/>
                      <a:satMod val="260000"/>
                    </a:schemeClr>
                  </a:gs>
                  <a:gs pos="30000">
                    <a:schemeClr val="accent3">
                      <a:tint val="38000"/>
                      <a:satMod val="260000"/>
                    </a:schemeClr>
                  </a:gs>
                  <a:gs pos="75000">
                    <a:schemeClr val="accent3">
                      <a:tint val="55000"/>
                      <a:satMod val="255000"/>
                    </a:schemeClr>
                  </a:gs>
                  <a:gs pos="100000">
                    <a:schemeClr val="accent3">
                      <a:tint val="70000"/>
                      <a:satMod val="255000"/>
                    </a:schemeClr>
                  </a:gs>
                </a:gsLst>
                <a:path path="circle">
                  <a:fillToRect l="5000" t="100000" r="120000" b="10000"/>
                </a:path>
              </a:gradFill>
              <a:ln w="12700" cap="flat" cmpd="sng" algn="ctr">
                <a:solidFill>
                  <a:schemeClr val="accent3">
                    <a:shade val="70000"/>
                    <a:satMod val="150000"/>
                  </a:schemeClr>
                </a:solidFill>
                <a:prstDash val="solid"/>
              </a:ln>
              <a:effectLst>
                <a:outerShdw blurRad="50800" dist="25000" dir="5400000" rotWithShape="0">
                  <a:srgbClr val="000000">
                    <a:alpha val="40000"/>
                  </a:srgbClr>
                </a:outerShdw>
              </a:effectLst>
            </c:spPr>
            <c:txPr>
              <a:bodyPr/>
              <a:lstStyle/>
              <a:p>
                <a:pPr>
                  <a:defRPr sz="1400">
                    <a:solidFill>
                      <a:schemeClr val="dk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 </c:v>
                </c:pt>
                <c:pt idx="2">
                  <c:v>2017 год 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4191.5999999999995</c:v>
                </c:pt>
                <c:pt idx="1">
                  <c:v>4409.1000000000004</c:v>
                </c:pt>
                <c:pt idx="2">
                  <c:v>4175</c:v>
                </c:pt>
              </c:numCache>
            </c:numRef>
          </c:val>
        </c:ser>
        <c:overlap val="100"/>
        <c:axId val="143804288"/>
        <c:axId val="143805824"/>
      </c:barChart>
      <c:catAx>
        <c:axId val="143804288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43805824"/>
        <c:crosses val="autoZero"/>
        <c:auto val="1"/>
        <c:lblAlgn val="ctr"/>
        <c:lblOffset val="100"/>
      </c:catAx>
      <c:valAx>
        <c:axId val="143805824"/>
        <c:scaling>
          <c:orientation val="minMax"/>
        </c:scaling>
        <c:axPos val="l"/>
        <c:majorGridlines/>
        <c:numFmt formatCode="0.0" sourceLinked="1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43804288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r>
              <a:rPr lang="ru-RU" sz="1200" dirty="0" smtClean="0"/>
              <a:t>Среднемесячная</a:t>
            </a:r>
            <a:r>
              <a:rPr lang="ru-RU" sz="1200" baseline="0" dirty="0" smtClean="0"/>
              <a:t> начисленная зарплата в</a:t>
            </a:r>
            <a:r>
              <a:rPr lang="ru-RU" sz="1200" dirty="0" smtClean="0"/>
              <a:t>рачей ОМС за</a:t>
            </a:r>
            <a:r>
              <a:rPr lang="ru-RU" sz="1200" baseline="0" dirty="0" smtClean="0"/>
              <a:t> 2017 год</a:t>
            </a:r>
            <a:r>
              <a:rPr lang="ru-RU" sz="1200" dirty="0" smtClean="0"/>
              <a:t>, тыс.руб.</a:t>
            </a:r>
            <a:endParaRPr lang="ru-RU" sz="1200" dirty="0"/>
          </a:p>
        </c:rich>
      </c:tx>
      <c:layout>
        <c:manualLayout>
          <c:xMode val="edge"/>
          <c:yMode val="edge"/>
          <c:x val="4.2835199773007947E-2"/>
          <c:y val="0"/>
        </c:manualLayout>
      </c:layout>
      <c:spPr>
        <a:noFill/>
        <a:ln w="12957">
          <a:noFill/>
        </a:ln>
      </c:spPr>
    </c:title>
    <c:plotArea>
      <c:layout>
        <c:manualLayout>
          <c:layoutTarget val="inner"/>
          <c:xMode val="edge"/>
          <c:yMode val="edge"/>
          <c:x val="5.0995024875622186E-2"/>
          <c:y val="0.14612676056338028"/>
          <c:w val="0.93656716417910446"/>
          <c:h val="0.73591549295774661"/>
        </c:manualLayout>
      </c:layout>
      <c:barChart>
        <c:barDir val="col"/>
        <c:grouping val="clustered"/>
        <c:ser>
          <c:idx val="1"/>
          <c:order val="0"/>
          <c:tx>
            <c:strRef>
              <c:f>Sheet1!$A$2</c:f>
              <c:strCache>
                <c:ptCount val="1"/>
                <c:pt idx="0">
                  <c:v>среднесячная зарплата, тыс.руб.</c:v>
                </c:pt>
              </c:strCache>
            </c:strRef>
          </c:tx>
          <c:spPr>
            <a:gradFill rotWithShape="0">
              <a:gsLst>
                <a:gs pos="0">
                  <a:srgbClr val="FF6600"/>
                </a:gs>
                <a:gs pos="100000">
                  <a:srgbClr val="FFFF99"/>
                </a:gs>
              </a:gsLst>
              <a:lin ang="2700000" scaled="1"/>
            </a:gradFill>
            <a:ln w="6478">
              <a:solidFill>
                <a:schemeClr val="tx1"/>
              </a:solidFill>
              <a:prstDash val="solid"/>
            </a:ln>
          </c:spPr>
          <c:dLbls>
            <c:dLbl>
              <c:idx val="2"/>
              <c:layout>
                <c:manualLayout>
                  <c:x val="-2.887418856709519E-3"/>
                  <c:y val="3.1202717339006193E-2"/>
                </c:manualLayout>
              </c:layout>
              <c:showVal val="1"/>
            </c:dLbl>
            <c:spPr>
              <a:noFill/>
              <a:ln w="12957">
                <a:noFill/>
              </a:ln>
            </c:spPr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  <c:pt idx="4">
                  <c:v>2017 год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55.42</c:v>
                </c:pt>
                <c:pt idx="1">
                  <c:v>67.760000000000005</c:v>
                </c:pt>
                <c:pt idx="2">
                  <c:v>69.760000000000005</c:v>
                </c:pt>
                <c:pt idx="3">
                  <c:v>73.169999999999987</c:v>
                </c:pt>
                <c:pt idx="4">
                  <c:v>79.410000000000025</c:v>
                </c:pt>
              </c:numCache>
            </c:numRef>
          </c:val>
        </c:ser>
        <c:dLbls>
          <c:showVal val="1"/>
        </c:dLbls>
        <c:axId val="116841088"/>
        <c:axId val="116842880"/>
      </c:barChart>
      <c:lineChart>
        <c:grouping val="standard"/>
        <c:ser>
          <c:idx val="0"/>
          <c:order val="1"/>
          <c:tx>
            <c:strRef>
              <c:f>Sheet1!$A$3</c:f>
              <c:strCache>
                <c:ptCount val="1"/>
                <c:pt idx="0">
                  <c:v>рост</c:v>
                </c:pt>
              </c:strCache>
            </c:strRef>
          </c:tx>
          <c:spPr>
            <a:ln w="28575">
              <a:solidFill>
                <a:srgbClr val="FF0000"/>
              </a:solidFill>
              <a:prstDash val="solid"/>
            </a:ln>
          </c:spPr>
          <c:marker>
            <c:symbol val="diamond"/>
            <c:size val="2"/>
            <c:spPr>
              <a:solidFill>
                <a:srgbClr val="FF0000"/>
              </a:solidFill>
              <a:ln w="28575">
                <a:solidFill>
                  <a:srgbClr val="FF000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1.01714320309858E-2"/>
                  <c:y val="0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3.4949363312774442E-2"/>
                  <c:y val="-8.4236640079374245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4.0982249876773374E-2"/>
                  <c:y val="-8.9702079566929716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3.3910119880174491E-2"/>
                  <c:y val="-6.3214788213430739E-2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1.1549675426837798E-2"/>
                  <c:y val="-7.0368349683046824E-2"/>
                </c:manualLayout>
              </c:layout>
              <c:showVal val="1"/>
            </c:dLbl>
            <c:spPr>
              <a:blipFill>
                <a:blip xmlns:r="http://schemas.openxmlformats.org/officeDocument/2006/relationships" r:embed="rId1">
                  <a:duotone>
                    <a:schemeClr val="accent3">
                      <a:tint val="30000"/>
                      <a:satMod val="300000"/>
                    </a:schemeClr>
                    <a:schemeClr val="accent3">
                      <a:tint val="40000"/>
                      <a:satMod val="200000"/>
                    </a:schemeClr>
                  </a:duotone>
                </a:blip>
                <a:tile tx="0" ty="0" sx="70000" sy="70000" flip="none" algn="ctr"/>
              </a:blipFill>
              <a:ln w="9525" cap="flat" cmpd="sng" algn="ctr">
                <a:solidFill>
                  <a:schemeClr val="accent3">
                    <a:shade val="60000"/>
                    <a:satMod val="110000"/>
                  </a:scheme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c:spPr>
            <c:txPr>
              <a:bodyPr/>
              <a:lstStyle/>
              <a:p>
                <a:pPr>
                  <a:defRPr sz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  <c:pt idx="4">
                  <c:v>2017 год</c:v>
                </c:pt>
              </c:strCache>
            </c:strRef>
          </c:cat>
          <c:val>
            <c:numRef>
              <c:f>Sheet1!$B$3:$F$3</c:f>
              <c:numCache>
                <c:formatCode>0.0%</c:formatCode>
                <c:ptCount val="5"/>
                <c:pt idx="1">
                  <c:v>1.2229999999999956</c:v>
                </c:pt>
                <c:pt idx="2">
                  <c:v>1.0289999999999961</c:v>
                </c:pt>
                <c:pt idx="3">
                  <c:v>1.0489999999999964</c:v>
                </c:pt>
                <c:pt idx="4">
                  <c:v>1.085</c:v>
                </c:pt>
              </c:numCache>
            </c:numRef>
          </c:val>
        </c:ser>
        <c:dLbls>
          <c:showVal val="1"/>
        </c:dLbls>
        <c:marker val="1"/>
        <c:axId val="116844416"/>
        <c:axId val="116845952"/>
      </c:lineChart>
      <c:catAx>
        <c:axId val="116841088"/>
        <c:scaling>
          <c:orientation val="minMax"/>
        </c:scaling>
        <c:axPos val="b"/>
        <c:numFmt formatCode="General" sourceLinked="1"/>
        <c:majorTickMark val="cross"/>
        <c:tickLblPos val="nextTo"/>
        <c:spPr>
          <a:ln w="162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116842880"/>
        <c:crosses val="autoZero"/>
        <c:lblAlgn val="ctr"/>
        <c:lblOffset val="100"/>
        <c:tickLblSkip val="1"/>
        <c:tickMarkSkip val="1"/>
      </c:catAx>
      <c:valAx>
        <c:axId val="116842880"/>
        <c:scaling>
          <c:orientation val="minMax"/>
        </c:scaling>
        <c:delete val="1"/>
        <c:axPos val="l"/>
        <c:numFmt formatCode="General" sourceLinked="1"/>
        <c:majorTickMark val="cross"/>
        <c:tickLblPos val="none"/>
        <c:crossAx val="116841088"/>
        <c:crosses val="autoZero"/>
        <c:crossBetween val="between"/>
      </c:valAx>
      <c:catAx>
        <c:axId val="116844416"/>
        <c:scaling>
          <c:orientation val="minMax"/>
        </c:scaling>
        <c:delete val="1"/>
        <c:axPos val="b"/>
        <c:tickLblPos val="none"/>
        <c:crossAx val="116845952"/>
        <c:crosses val="autoZero"/>
        <c:lblAlgn val="ctr"/>
        <c:lblOffset val="100"/>
      </c:catAx>
      <c:valAx>
        <c:axId val="116845952"/>
        <c:scaling>
          <c:orientation val="minMax"/>
        </c:scaling>
        <c:delete val="1"/>
        <c:axPos val="l"/>
        <c:numFmt formatCode="General" sourceLinked="1"/>
        <c:tickLblPos val="none"/>
        <c:crossAx val="116844416"/>
        <c:crosses val="autoZero"/>
        <c:crossBetween val="between"/>
      </c:valAx>
      <c:spPr>
        <a:noFill/>
        <a:ln w="12957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510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r>
              <a:rPr lang="ru-RU" sz="1400" dirty="0" smtClean="0"/>
              <a:t>СМП</a:t>
            </a:r>
            <a:endParaRPr lang="ru-RU" sz="1400" dirty="0"/>
          </a:p>
        </c:rich>
      </c:tx>
      <c:layout>
        <c:manualLayout>
          <c:xMode val="edge"/>
          <c:yMode val="edge"/>
          <c:x val="3.4904574217122987E-2"/>
          <c:y val="0.11106680744002156"/>
        </c:manualLayout>
      </c:layout>
      <c:spPr>
        <a:noFill/>
        <a:ln w="12957">
          <a:noFill/>
        </a:ln>
      </c:spPr>
    </c:title>
    <c:plotArea>
      <c:layout>
        <c:manualLayout>
          <c:layoutTarget val="inner"/>
          <c:xMode val="edge"/>
          <c:yMode val="edge"/>
          <c:x val="5.0995024875622214E-2"/>
          <c:y val="0.14612676056338028"/>
          <c:w val="0.93656716417910446"/>
          <c:h val="0.73591549295774661"/>
        </c:manualLayout>
      </c:layout>
      <c:barChart>
        <c:barDir val="col"/>
        <c:grouping val="clustered"/>
        <c:ser>
          <c:idx val="1"/>
          <c:order val="0"/>
          <c:tx>
            <c:strRef>
              <c:f>Sheet1!$A$2</c:f>
              <c:strCache>
                <c:ptCount val="1"/>
                <c:pt idx="0">
                  <c:v>среднесячная зарплата, тыс.руб.</c:v>
                </c:pt>
              </c:strCache>
            </c:strRef>
          </c:tx>
          <c:spPr>
            <a:solidFill>
              <a:srgbClr val="D092A7">
                <a:lumMod val="75000"/>
              </a:srgbClr>
            </a:solidFill>
            <a:ln w="9525" cap="flat" cmpd="sng" algn="ctr">
              <a:solidFill>
                <a:schemeClr val="accent6">
                  <a:shade val="60000"/>
                  <a:satMod val="110000"/>
                </a:schemeClr>
              </a:solidFill>
              <a:prstDash val="solid"/>
            </a:ln>
            <a:effectLst>
              <a:outerShdw blurRad="38100" dist="25400" dir="5400000" algn="t" rotWithShape="0">
                <a:srgbClr val="000000">
                  <a:alpha val="50000"/>
                </a:srgbClr>
              </a:outerShdw>
            </a:effectLst>
          </c:spPr>
          <c:dLbls>
            <c:spPr>
              <a:noFill/>
              <a:ln w="12957">
                <a:noFill/>
              </a:ln>
            </c:spPr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  <c:pt idx="4">
                  <c:v>2017 год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34.870000000000005</c:v>
                </c:pt>
                <c:pt idx="1">
                  <c:v>37.67</c:v>
                </c:pt>
                <c:pt idx="2">
                  <c:v>38.120000000000012</c:v>
                </c:pt>
                <c:pt idx="3">
                  <c:v>39.33</c:v>
                </c:pt>
                <c:pt idx="4">
                  <c:v>41.99</c:v>
                </c:pt>
              </c:numCache>
            </c:numRef>
          </c:val>
        </c:ser>
        <c:dLbls>
          <c:showVal val="1"/>
        </c:dLbls>
        <c:axId val="116651520"/>
        <c:axId val="116653056"/>
      </c:barChart>
      <c:lineChart>
        <c:grouping val="standard"/>
        <c:ser>
          <c:idx val="0"/>
          <c:order val="1"/>
          <c:tx>
            <c:strRef>
              <c:f>Sheet1!$A$3</c:f>
              <c:strCache>
                <c:ptCount val="1"/>
                <c:pt idx="0">
                  <c:v>рост</c:v>
                </c:pt>
              </c:strCache>
            </c:strRef>
          </c:tx>
          <c:spPr>
            <a:ln w="28575">
              <a:solidFill>
                <a:srgbClr val="FF0000"/>
              </a:solidFill>
              <a:prstDash val="solid"/>
            </a:ln>
          </c:spPr>
          <c:marker>
            <c:symbol val="diamond"/>
            <c:size val="2"/>
            <c:spPr>
              <a:solidFill>
                <a:srgbClr val="FF0000"/>
              </a:solidFill>
              <a:ln w="28575">
                <a:solidFill>
                  <a:srgbClr val="FF000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1.01714320309858E-2"/>
                  <c:y val="0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3.4949363312774442E-2"/>
                  <c:y val="-8.4236640079374064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4.0982249876773152E-2"/>
                  <c:y val="-7.8876936703336134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3.3910119880174415E-2"/>
                  <c:y val="-6.3214788213430712E-2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1.1549675426837807E-2"/>
                  <c:y val="-7.0368349683046824E-2"/>
                </c:manualLayout>
              </c:layout>
              <c:showVal val="1"/>
            </c:dLbl>
            <c:spPr>
              <a:blipFill>
                <a:blip xmlns:r="http://schemas.openxmlformats.org/officeDocument/2006/relationships" r:embed="rId1">
                  <a:duotone>
                    <a:schemeClr val="accent4">
                      <a:tint val="30000"/>
                      <a:satMod val="300000"/>
                    </a:schemeClr>
                    <a:schemeClr val="accent4">
                      <a:tint val="40000"/>
                      <a:satMod val="200000"/>
                    </a:schemeClr>
                  </a:duotone>
                </a:blip>
                <a:tile tx="0" ty="0" sx="70000" sy="70000" flip="none" algn="ctr"/>
              </a:blipFill>
              <a:ln w="9525" cap="flat" cmpd="sng" algn="ctr">
                <a:solidFill>
                  <a:schemeClr val="accent4">
                    <a:shade val="60000"/>
                    <a:satMod val="110000"/>
                  </a:scheme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c:spPr>
            <c:txPr>
              <a:bodyPr/>
              <a:lstStyle/>
              <a:p>
                <a:pPr>
                  <a:defRPr sz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  <c:pt idx="4">
                  <c:v>2017 год</c:v>
                </c:pt>
              </c:strCache>
            </c:strRef>
          </c:cat>
          <c:val>
            <c:numRef>
              <c:f>Sheet1!$B$3:$F$3</c:f>
              <c:numCache>
                <c:formatCode>0.0%</c:formatCode>
                <c:ptCount val="5"/>
                <c:pt idx="1">
                  <c:v>1.08</c:v>
                </c:pt>
                <c:pt idx="2">
                  <c:v>1.012</c:v>
                </c:pt>
                <c:pt idx="3">
                  <c:v>1.032</c:v>
                </c:pt>
                <c:pt idx="4">
                  <c:v>1.0680000000000001</c:v>
                </c:pt>
              </c:numCache>
            </c:numRef>
          </c:val>
        </c:ser>
        <c:dLbls>
          <c:showVal val="1"/>
        </c:dLbls>
        <c:marker val="1"/>
        <c:axId val="116728576"/>
        <c:axId val="116730112"/>
      </c:lineChart>
      <c:catAx>
        <c:axId val="116651520"/>
        <c:scaling>
          <c:orientation val="minMax"/>
        </c:scaling>
        <c:axPos val="b"/>
        <c:numFmt formatCode="General" sourceLinked="1"/>
        <c:majorTickMark val="cross"/>
        <c:tickLblPos val="nextTo"/>
        <c:spPr>
          <a:ln w="162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116653056"/>
        <c:crosses val="autoZero"/>
        <c:lblAlgn val="ctr"/>
        <c:lblOffset val="100"/>
        <c:tickLblSkip val="1"/>
        <c:tickMarkSkip val="1"/>
      </c:catAx>
      <c:valAx>
        <c:axId val="116653056"/>
        <c:scaling>
          <c:orientation val="minMax"/>
        </c:scaling>
        <c:delete val="1"/>
        <c:axPos val="l"/>
        <c:numFmt formatCode="General" sourceLinked="1"/>
        <c:majorTickMark val="cross"/>
        <c:tickLblPos val="none"/>
        <c:crossAx val="116651520"/>
        <c:crosses val="autoZero"/>
        <c:crossBetween val="between"/>
      </c:valAx>
      <c:catAx>
        <c:axId val="116728576"/>
        <c:scaling>
          <c:orientation val="minMax"/>
        </c:scaling>
        <c:delete val="1"/>
        <c:axPos val="b"/>
        <c:tickLblPos val="none"/>
        <c:crossAx val="116730112"/>
        <c:crosses val="autoZero"/>
        <c:lblAlgn val="ctr"/>
        <c:lblOffset val="100"/>
      </c:catAx>
      <c:valAx>
        <c:axId val="116730112"/>
        <c:scaling>
          <c:orientation val="minMax"/>
        </c:scaling>
        <c:delete val="1"/>
        <c:axPos val="l"/>
        <c:numFmt formatCode="General" sourceLinked="1"/>
        <c:tickLblPos val="none"/>
        <c:crossAx val="116728576"/>
        <c:crosses val="autoZero"/>
        <c:crossBetween val="between"/>
      </c:valAx>
      <c:spPr>
        <a:noFill/>
        <a:ln w="12957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510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2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r>
              <a:rPr lang="ru-RU" sz="1400" dirty="0" smtClean="0"/>
              <a:t>ММП</a:t>
            </a:r>
            <a:endParaRPr lang="ru-RU" sz="1400" dirty="0"/>
          </a:p>
        </c:rich>
      </c:tx>
      <c:layout>
        <c:manualLayout>
          <c:xMode val="edge"/>
          <c:yMode val="edge"/>
          <c:x val="3.4904574217122987E-2"/>
          <c:y val="9.3327485712827216E-2"/>
        </c:manualLayout>
      </c:layout>
      <c:spPr>
        <a:noFill/>
        <a:ln w="12957">
          <a:noFill/>
        </a:ln>
      </c:spPr>
    </c:title>
    <c:plotArea>
      <c:layout>
        <c:manualLayout>
          <c:layoutTarget val="inner"/>
          <c:xMode val="edge"/>
          <c:yMode val="edge"/>
          <c:x val="5.0995024875622241E-2"/>
          <c:y val="0.14612676056338028"/>
          <c:w val="0.93656716417910446"/>
          <c:h val="0.73591549295774661"/>
        </c:manualLayout>
      </c:layout>
      <c:barChart>
        <c:barDir val="col"/>
        <c:grouping val="clustered"/>
        <c:ser>
          <c:idx val="1"/>
          <c:order val="0"/>
          <c:tx>
            <c:strRef>
              <c:f>Sheet1!$A$2</c:f>
              <c:strCache>
                <c:ptCount val="1"/>
                <c:pt idx="0">
                  <c:v>среднесячная зарплата, тыс.руб.</c:v>
                </c:pt>
              </c:strCache>
            </c:strRef>
          </c:tx>
          <c:spPr>
            <a:gradFill flip="none" rotWithShape="1">
              <a:gsLst>
                <a:gs pos="0">
                  <a:srgbClr val="9C85C0">
                    <a:lumMod val="60000"/>
                    <a:lumOff val="40000"/>
                    <a:shade val="30000"/>
                    <a:satMod val="115000"/>
                  </a:srgbClr>
                </a:gs>
                <a:gs pos="50000">
                  <a:srgbClr val="9C85C0">
                    <a:lumMod val="60000"/>
                    <a:lumOff val="40000"/>
                    <a:shade val="67500"/>
                    <a:satMod val="115000"/>
                  </a:srgbClr>
                </a:gs>
                <a:gs pos="100000">
                  <a:srgbClr val="9C85C0">
                    <a:lumMod val="60000"/>
                    <a:lumOff val="40000"/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6478">
              <a:solidFill>
                <a:schemeClr val="tx1"/>
              </a:solidFill>
              <a:prstDash val="solid"/>
            </a:ln>
          </c:spPr>
          <c:dLbls>
            <c:spPr>
              <a:noFill/>
              <a:ln w="12957">
                <a:noFill/>
              </a:ln>
            </c:spPr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  <c:pt idx="4">
                  <c:v>2017 год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23.110000000000031</c:v>
                </c:pt>
                <c:pt idx="1">
                  <c:v>24.84</c:v>
                </c:pt>
                <c:pt idx="2">
                  <c:v>24.35</c:v>
                </c:pt>
                <c:pt idx="3">
                  <c:v>25.32</c:v>
                </c:pt>
                <c:pt idx="4">
                  <c:v>30.130000000000031</c:v>
                </c:pt>
              </c:numCache>
            </c:numRef>
          </c:val>
        </c:ser>
        <c:dLbls>
          <c:showVal val="1"/>
        </c:dLbls>
        <c:axId val="116769152"/>
        <c:axId val="116770688"/>
      </c:barChart>
      <c:lineChart>
        <c:grouping val="standard"/>
        <c:ser>
          <c:idx val="0"/>
          <c:order val="1"/>
          <c:tx>
            <c:strRef>
              <c:f>Sheet1!$A$3</c:f>
              <c:strCache>
                <c:ptCount val="1"/>
                <c:pt idx="0">
                  <c:v>рост</c:v>
                </c:pt>
              </c:strCache>
            </c:strRef>
          </c:tx>
          <c:spPr>
            <a:ln w="28575">
              <a:solidFill>
                <a:srgbClr val="FF0000"/>
              </a:solidFill>
              <a:prstDash val="solid"/>
            </a:ln>
          </c:spPr>
          <c:marker>
            <c:symbol val="diamond"/>
            <c:size val="2"/>
            <c:spPr>
              <a:solidFill>
                <a:srgbClr val="FF0000"/>
              </a:solidFill>
              <a:ln w="28575">
                <a:solidFill>
                  <a:srgbClr val="FF000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1.01714320309858E-2"/>
                  <c:y val="0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3.4949363312774442E-2"/>
                  <c:y val="-8.4236640079374064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5.5419344160320461E-2"/>
                  <c:y val="-9.8324692563144606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3.3910119880174415E-2"/>
                  <c:y val="-6.3214788213430712E-2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1.1549675426837814E-2"/>
                  <c:y val="-7.0368349683046824E-2"/>
                </c:manualLayout>
              </c:layout>
              <c:showVal val="1"/>
            </c:dLbl>
            <c:spPr>
              <a:blipFill>
                <a:blip xmlns:r="http://schemas.openxmlformats.org/officeDocument/2006/relationships" r:embed="rId1">
                  <a:duotone>
                    <a:schemeClr val="accent5">
                      <a:tint val="30000"/>
                      <a:satMod val="300000"/>
                    </a:schemeClr>
                    <a:schemeClr val="accent5">
                      <a:tint val="40000"/>
                      <a:satMod val="200000"/>
                    </a:schemeClr>
                  </a:duotone>
                </a:blip>
                <a:tile tx="0" ty="0" sx="70000" sy="70000" flip="none" algn="ctr"/>
              </a:blipFill>
              <a:ln w="9525" cap="flat" cmpd="sng" algn="ctr">
                <a:solidFill>
                  <a:schemeClr val="accent5">
                    <a:shade val="60000"/>
                    <a:satMod val="110000"/>
                  </a:scheme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c:spPr>
            <c:txPr>
              <a:bodyPr/>
              <a:lstStyle/>
              <a:p>
                <a:pPr>
                  <a:defRPr sz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  <c:pt idx="4">
                  <c:v>2017 год</c:v>
                </c:pt>
              </c:strCache>
            </c:strRef>
          </c:cat>
          <c:val>
            <c:numRef>
              <c:f>Sheet1!$B$3:$F$3</c:f>
              <c:numCache>
                <c:formatCode>0.0%</c:formatCode>
                <c:ptCount val="5"/>
                <c:pt idx="1">
                  <c:v>1.075</c:v>
                </c:pt>
                <c:pt idx="2">
                  <c:v>0.98</c:v>
                </c:pt>
                <c:pt idx="3">
                  <c:v>1.04</c:v>
                </c:pt>
                <c:pt idx="4">
                  <c:v>1.1900000000000035</c:v>
                </c:pt>
              </c:numCache>
            </c:numRef>
          </c:val>
        </c:ser>
        <c:dLbls>
          <c:showVal val="1"/>
        </c:dLbls>
        <c:marker val="1"/>
        <c:axId val="116772224"/>
        <c:axId val="116851840"/>
      </c:lineChart>
      <c:catAx>
        <c:axId val="116769152"/>
        <c:scaling>
          <c:orientation val="minMax"/>
        </c:scaling>
        <c:axPos val="b"/>
        <c:numFmt formatCode="General" sourceLinked="1"/>
        <c:majorTickMark val="cross"/>
        <c:tickLblPos val="nextTo"/>
        <c:spPr>
          <a:ln w="162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116770688"/>
        <c:crosses val="autoZero"/>
        <c:lblAlgn val="ctr"/>
        <c:lblOffset val="100"/>
        <c:tickLblSkip val="1"/>
        <c:tickMarkSkip val="1"/>
      </c:catAx>
      <c:valAx>
        <c:axId val="116770688"/>
        <c:scaling>
          <c:orientation val="minMax"/>
        </c:scaling>
        <c:delete val="1"/>
        <c:axPos val="l"/>
        <c:numFmt formatCode="General" sourceLinked="1"/>
        <c:majorTickMark val="cross"/>
        <c:tickLblPos val="none"/>
        <c:crossAx val="116769152"/>
        <c:crosses val="autoZero"/>
        <c:crossBetween val="between"/>
      </c:valAx>
      <c:catAx>
        <c:axId val="116772224"/>
        <c:scaling>
          <c:orientation val="minMax"/>
        </c:scaling>
        <c:delete val="1"/>
        <c:axPos val="b"/>
        <c:tickLblPos val="none"/>
        <c:crossAx val="116851840"/>
        <c:crosses val="autoZero"/>
        <c:lblAlgn val="ctr"/>
        <c:lblOffset val="100"/>
      </c:catAx>
      <c:valAx>
        <c:axId val="116851840"/>
        <c:scaling>
          <c:orientation val="minMax"/>
        </c:scaling>
        <c:delete val="1"/>
        <c:axPos val="l"/>
        <c:numFmt formatCode="General" sourceLinked="1"/>
        <c:tickLblPos val="none"/>
        <c:crossAx val="116772224"/>
        <c:crosses val="autoZero"/>
        <c:crossBetween val="between"/>
      </c:valAx>
      <c:spPr>
        <a:noFill/>
        <a:ln w="12957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510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r>
              <a:rPr lang="ru-RU" sz="1200" dirty="0" smtClean="0"/>
              <a:t>Работники, имеющие высшее фарм.образовани</a:t>
            </a:r>
            <a:r>
              <a:rPr lang="ru-RU" sz="1400" dirty="0" smtClean="0"/>
              <a:t>е</a:t>
            </a:r>
            <a:endParaRPr lang="ru-RU" sz="1400" dirty="0"/>
          </a:p>
        </c:rich>
      </c:tx>
      <c:layout>
        <c:manualLayout>
          <c:xMode val="edge"/>
          <c:yMode val="edge"/>
          <c:x val="0"/>
          <c:y val="6.4880812920792411E-2"/>
        </c:manualLayout>
      </c:layout>
      <c:spPr>
        <a:noFill/>
        <a:ln w="12957">
          <a:noFill/>
        </a:ln>
      </c:spPr>
    </c:title>
    <c:plotArea>
      <c:layout>
        <c:manualLayout>
          <c:layoutTarget val="inner"/>
          <c:xMode val="edge"/>
          <c:yMode val="edge"/>
          <c:x val="5.0995024875622276E-2"/>
          <c:y val="0.14612676056338028"/>
          <c:w val="0.93656716417910446"/>
          <c:h val="0.73591549295774661"/>
        </c:manualLayout>
      </c:layout>
      <c:barChart>
        <c:barDir val="col"/>
        <c:grouping val="clustered"/>
        <c:ser>
          <c:idx val="1"/>
          <c:order val="0"/>
          <c:tx>
            <c:strRef>
              <c:f>Sheet1!$A$2</c:f>
              <c:strCache>
                <c:ptCount val="1"/>
                <c:pt idx="0">
                  <c:v>среднесячная зарплата, тыс.руб.</c:v>
                </c:pt>
              </c:strCache>
            </c:strRef>
          </c:tx>
          <c:spPr>
            <a:gradFill flip="none" rotWithShape="1">
              <a:gsLst>
                <a:gs pos="0">
                  <a:srgbClr val="A5B592">
                    <a:lumMod val="75000"/>
                    <a:tint val="66000"/>
                    <a:satMod val="160000"/>
                  </a:srgbClr>
                </a:gs>
                <a:gs pos="50000">
                  <a:srgbClr val="A5B592">
                    <a:lumMod val="75000"/>
                    <a:tint val="44500"/>
                    <a:satMod val="160000"/>
                  </a:srgbClr>
                </a:gs>
                <a:gs pos="100000">
                  <a:srgbClr val="A5B592">
                    <a:lumMod val="75000"/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 w="6478">
              <a:solidFill>
                <a:schemeClr val="tx1"/>
              </a:solidFill>
              <a:prstDash val="solid"/>
            </a:ln>
          </c:spPr>
          <c:dLbls>
            <c:spPr>
              <a:noFill/>
              <a:ln w="12957">
                <a:noFill/>
              </a:ln>
            </c:spPr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  <c:pt idx="4">
                  <c:v>2017 год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43.18</c:v>
                </c:pt>
                <c:pt idx="1">
                  <c:v>53.71</c:v>
                </c:pt>
                <c:pt idx="2">
                  <c:v>55.32</c:v>
                </c:pt>
                <c:pt idx="3">
                  <c:v>56.78</c:v>
                </c:pt>
                <c:pt idx="4">
                  <c:v>60.59</c:v>
                </c:pt>
              </c:numCache>
            </c:numRef>
          </c:val>
        </c:ser>
        <c:dLbls>
          <c:showVal val="1"/>
        </c:dLbls>
        <c:axId val="116886528"/>
        <c:axId val="116896512"/>
      </c:barChart>
      <c:lineChart>
        <c:grouping val="standard"/>
        <c:ser>
          <c:idx val="0"/>
          <c:order val="1"/>
          <c:tx>
            <c:strRef>
              <c:f>Sheet1!$A$3</c:f>
              <c:strCache>
                <c:ptCount val="1"/>
                <c:pt idx="0">
                  <c:v>рост</c:v>
                </c:pt>
              </c:strCache>
            </c:strRef>
          </c:tx>
          <c:spPr>
            <a:ln w="28575">
              <a:solidFill>
                <a:srgbClr val="FF0000"/>
              </a:solidFill>
              <a:prstDash val="solid"/>
            </a:ln>
          </c:spPr>
          <c:marker>
            <c:symbol val="diamond"/>
            <c:size val="2"/>
            <c:spPr>
              <a:solidFill>
                <a:srgbClr val="FF0000"/>
              </a:solidFill>
              <a:ln w="28575">
                <a:solidFill>
                  <a:srgbClr val="FF000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1.01714320309858E-2"/>
                  <c:y val="0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3.4949363312774442E-2"/>
                  <c:y val="-8.4236640079374064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5.5419344160320461E-2"/>
                  <c:y val="-9.8324692563144675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3.6797538736883843E-2"/>
                  <c:y val="-7.4593447768100937E-2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1.1549675426837823E-2"/>
                  <c:y val="-7.0368349683046824E-2"/>
                </c:manualLayout>
              </c:layout>
              <c:showVal val="1"/>
            </c:dLbl>
            <c:spPr>
              <a:blipFill>
                <a:blip xmlns:r="http://schemas.openxmlformats.org/officeDocument/2006/relationships" r:embed="rId1">
                  <a:duotone>
                    <a:schemeClr val="accent1">
                      <a:tint val="30000"/>
                      <a:satMod val="300000"/>
                    </a:schemeClr>
                    <a:schemeClr val="accent1">
                      <a:tint val="40000"/>
                      <a:satMod val="200000"/>
                    </a:schemeClr>
                  </a:duotone>
                </a:blip>
                <a:tile tx="0" ty="0" sx="70000" sy="70000" flip="none" algn="ctr"/>
              </a:blipFill>
              <a:ln w="9525" cap="flat" cmpd="sng" algn="ctr">
                <a:solidFill>
                  <a:schemeClr val="accent1">
                    <a:shade val="60000"/>
                    <a:satMod val="110000"/>
                  </a:scheme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c:spPr>
            <c:txPr>
              <a:bodyPr/>
              <a:lstStyle/>
              <a:p>
                <a:pPr>
                  <a:defRPr sz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  <c:pt idx="4">
                  <c:v>2017 год</c:v>
                </c:pt>
              </c:strCache>
            </c:strRef>
          </c:cat>
          <c:val>
            <c:numRef>
              <c:f>Sheet1!$B$3:$F$3</c:f>
              <c:numCache>
                <c:formatCode>0.0%</c:formatCode>
                <c:ptCount val="5"/>
                <c:pt idx="1">
                  <c:v>1.244</c:v>
                </c:pt>
                <c:pt idx="2">
                  <c:v>1.03</c:v>
                </c:pt>
                <c:pt idx="3">
                  <c:v>1.026</c:v>
                </c:pt>
                <c:pt idx="4">
                  <c:v>1.0669999999999964</c:v>
                </c:pt>
              </c:numCache>
            </c:numRef>
          </c:val>
        </c:ser>
        <c:dLbls>
          <c:showVal val="1"/>
        </c:dLbls>
        <c:marker val="1"/>
        <c:axId val="116898048"/>
        <c:axId val="116912128"/>
      </c:lineChart>
      <c:catAx>
        <c:axId val="116886528"/>
        <c:scaling>
          <c:orientation val="minMax"/>
        </c:scaling>
        <c:axPos val="b"/>
        <c:numFmt formatCode="General" sourceLinked="1"/>
        <c:majorTickMark val="cross"/>
        <c:tickLblPos val="nextTo"/>
        <c:spPr>
          <a:ln w="162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116896512"/>
        <c:crosses val="autoZero"/>
        <c:lblAlgn val="ctr"/>
        <c:lblOffset val="100"/>
        <c:tickLblSkip val="1"/>
        <c:tickMarkSkip val="1"/>
      </c:catAx>
      <c:valAx>
        <c:axId val="116896512"/>
        <c:scaling>
          <c:orientation val="minMax"/>
        </c:scaling>
        <c:delete val="1"/>
        <c:axPos val="l"/>
        <c:numFmt formatCode="General" sourceLinked="1"/>
        <c:majorTickMark val="cross"/>
        <c:tickLblPos val="none"/>
        <c:crossAx val="116886528"/>
        <c:crosses val="autoZero"/>
        <c:crossBetween val="between"/>
      </c:valAx>
      <c:catAx>
        <c:axId val="116898048"/>
        <c:scaling>
          <c:orientation val="minMax"/>
        </c:scaling>
        <c:delete val="1"/>
        <c:axPos val="b"/>
        <c:tickLblPos val="none"/>
        <c:crossAx val="116912128"/>
        <c:crosses val="autoZero"/>
        <c:lblAlgn val="ctr"/>
        <c:lblOffset val="100"/>
      </c:catAx>
      <c:valAx>
        <c:axId val="116912128"/>
        <c:scaling>
          <c:orientation val="minMax"/>
        </c:scaling>
        <c:delete val="1"/>
        <c:axPos val="l"/>
        <c:numFmt formatCode="General" sourceLinked="1"/>
        <c:tickLblPos val="none"/>
        <c:crossAx val="116898048"/>
        <c:crosses val="autoZero"/>
        <c:crossBetween val="between"/>
      </c:valAx>
      <c:spPr>
        <a:noFill/>
        <a:ln w="12957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510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r>
              <a:rPr lang="ru-RU" sz="1400" dirty="0" smtClean="0"/>
              <a:t>Руководители</a:t>
            </a:r>
            <a:endParaRPr lang="ru-RU" sz="1400" dirty="0"/>
          </a:p>
        </c:rich>
      </c:tx>
      <c:layout>
        <c:manualLayout>
          <c:xMode val="edge"/>
          <c:yMode val="edge"/>
          <c:x val="1.7580061076866309E-2"/>
          <c:y val="3.0744805570351412E-2"/>
        </c:manualLayout>
      </c:layout>
      <c:spPr>
        <a:noFill/>
        <a:ln w="12957">
          <a:noFill/>
        </a:ln>
      </c:spPr>
    </c:title>
    <c:plotArea>
      <c:layout>
        <c:manualLayout>
          <c:layoutTarget val="inner"/>
          <c:xMode val="edge"/>
          <c:yMode val="edge"/>
          <c:x val="5.0995024875622276E-2"/>
          <c:y val="0.14612676056338028"/>
          <c:w val="0.93656716417910446"/>
          <c:h val="0.73591549295774661"/>
        </c:manualLayout>
      </c:layout>
      <c:barChart>
        <c:barDir val="col"/>
        <c:grouping val="clustered"/>
        <c:ser>
          <c:idx val="1"/>
          <c:order val="0"/>
          <c:tx>
            <c:strRef>
              <c:f>Sheet1!$A$2</c:f>
              <c:strCache>
                <c:ptCount val="1"/>
                <c:pt idx="0">
                  <c:v>среднесячная зарплата, тыс.руб.</c:v>
                </c:pt>
              </c:strCache>
            </c:strRef>
          </c:tx>
          <c:spPr>
            <a:gradFill flip="none" rotWithShape="1">
              <a:gsLst>
                <a:gs pos="0">
                  <a:srgbClr val="E7BC29">
                    <a:lumMod val="75000"/>
                    <a:tint val="66000"/>
                    <a:satMod val="160000"/>
                  </a:srgbClr>
                </a:gs>
                <a:gs pos="50000">
                  <a:srgbClr val="E7BC29">
                    <a:lumMod val="75000"/>
                    <a:tint val="44500"/>
                    <a:satMod val="160000"/>
                  </a:srgbClr>
                </a:gs>
                <a:gs pos="100000">
                  <a:srgbClr val="E7BC29">
                    <a:lumMod val="75000"/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 w="6478">
              <a:solidFill>
                <a:schemeClr val="tx1"/>
              </a:solidFill>
              <a:prstDash val="solid"/>
            </a:ln>
          </c:spPr>
          <c:dLbls>
            <c:spPr>
              <a:noFill/>
              <a:ln w="12957">
                <a:noFill/>
              </a:ln>
            </c:spPr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  <c:pt idx="4">
                  <c:v>2017 год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74.34</c:v>
                </c:pt>
                <c:pt idx="1">
                  <c:v>88.85</c:v>
                </c:pt>
                <c:pt idx="2">
                  <c:v>102.2</c:v>
                </c:pt>
                <c:pt idx="3">
                  <c:v>108.88</c:v>
                </c:pt>
                <c:pt idx="4">
                  <c:v>107.79</c:v>
                </c:pt>
              </c:numCache>
            </c:numRef>
          </c:val>
        </c:ser>
        <c:dLbls>
          <c:showVal val="1"/>
        </c:dLbls>
        <c:axId val="116975488"/>
        <c:axId val="116977024"/>
      </c:barChart>
      <c:lineChart>
        <c:grouping val="standard"/>
        <c:ser>
          <c:idx val="0"/>
          <c:order val="1"/>
          <c:tx>
            <c:strRef>
              <c:f>Sheet1!$A$3</c:f>
              <c:strCache>
                <c:ptCount val="1"/>
                <c:pt idx="0">
                  <c:v>рост</c:v>
                </c:pt>
              </c:strCache>
            </c:strRef>
          </c:tx>
          <c:spPr>
            <a:ln w="28575">
              <a:solidFill>
                <a:srgbClr val="FF0000"/>
              </a:solidFill>
              <a:prstDash val="solid"/>
            </a:ln>
          </c:spPr>
          <c:marker>
            <c:symbol val="diamond"/>
            <c:size val="2"/>
            <c:spPr>
              <a:solidFill>
                <a:srgbClr val="FF0000"/>
              </a:solidFill>
              <a:ln w="28575">
                <a:solidFill>
                  <a:srgbClr val="FF000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1.01714320309858E-2"/>
                  <c:y val="0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3.4949363312774442E-2"/>
                  <c:y val="-8.4236640079374064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5.5419344160320461E-2"/>
                  <c:y val="-9.8324692563144675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3.3910119880174415E-2"/>
                  <c:y val="-6.3214788213430712E-2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1.1549675426837823E-2"/>
                  <c:y val="-7.0368349683046824E-2"/>
                </c:manualLayout>
              </c:layout>
              <c:showVal val="1"/>
            </c:dLbl>
            <c:spPr>
              <a:blipFill>
                <a:blip xmlns:r="http://schemas.openxmlformats.org/officeDocument/2006/relationships" r:embed="rId1">
                  <a:duotone>
                    <a:schemeClr val="accent2">
                      <a:tint val="30000"/>
                      <a:satMod val="300000"/>
                    </a:schemeClr>
                    <a:schemeClr val="accent2">
                      <a:tint val="40000"/>
                      <a:satMod val="200000"/>
                    </a:schemeClr>
                  </a:duotone>
                </a:blip>
                <a:tile tx="0" ty="0" sx="70000" sy="70000" flip="none" algn="ctr"/>
              </a:blipFill>
              <a:ln w="9525" cap="flat" cmpd="sng" algn="ctr">
                <a:solidFill>
                  <a:schemeClr val="accent2">
                    <a:shade val="60000"/>
                    <a:satMod val="110000"/>
                  </a:scheme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c:spPr>
            <c:txPr>
              <a:bodyPr/>
              <a:lstStyle/>
              <a:p>
                <a:pPr>
                  <a:defRPr sz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  <c:pt idx="4">
                  <c:v>2017 год</c:v>
                </c:pt>
              </c:strCache>
            </c:strRef>
          </c:cat>
          <c:val>
            <c:numRef>
              <c:f>Sheet1!$B$3:$F$3</c:f>
              <c:numCache>
                <c:formatCode>0.0%</c:formatCode>
                <c:ptCount val="5"/>
                <c:pt idx="1">
                  <c:v>1.1950000000000001</c:v>
                </c:pt>
                <c:pt idx="2">
                  <c:v>1.1499999999999961</c:v>
                </c:pt>
                <c:pt idx="3">
                  <c:v>1.0649999999999964</c:v>
                </c:pt>
                <c:pt idx="4">
                  <c:v>0.99</c:v>
                </c:pt>
              </c:numCache>
            </c:numRef>
          </c:val>
        </c:ser>
        <c:dLbls>
          <c:showVal val="1"/>
        </c:dLbls>
        <c:marker val="1"/>
        <c:axId val="116995200"/>
        <c:axId val="116996736"/>
      </c:lineChart>
      <c:catAx>
        <c:axId val="116975488"/>
        <c:scaling>
          <c:orientation val="minMax"/>
        </c:scaling>
        <c:axPos val="b"/>
        <c:numFmt formatCode="General" sourceLinked="1"/>
        <c:majorTickMark val="cross"/>
        <c:tickLblPos val="nextTo"/>
        <c:spPr>
          <a:ln w="162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116977024"/>
        <c:crosses val="autoZero"/>
        <c:lblAlgn val="ctr"/>
        <c:lblOffset val="100"/>
        <c:tickLblSkip val="1"/>
        <c:tickMarkSkip val="1"/>
      </c:catAx>
      <c:valAx>
        <c:axId val="116977024"/>
        <c:scaling>
          <c:orientation val="minMax"/>
        </c:scaling>
        <c:delete val="1"/>
        <c:axPos val="l"/>
        <c:numFmt formatCode="General" sourceLinked="1"/>
        <c:majorTickMark val="cross"/>
        <c:tickLblPos val="none"/>
        <c:crossAx val="116975488"/>
        <c:crosses val="autoZero"/>
        <c:crossBetween val="between"/>
      </c:valAx>
      <c:catAx>
        <c:axId val="116995200"/>
        <c:scaling>
          <c:orientation val="minMax"/>
        </c:scaling>
        <c:delete val="1"/>
        <c:axPos val="b"/>
        <c:tickLblPos val="none"/>
        <c:crossAx val="116996736"/>
        <c:crosses val="autoZero"/>
        <c:lblAlgn val="ctr"/>
        <c:lblOffset val="100"/>
      </c:catAx>
      <c:valAx>
        <c:axId val="116996736"/>
        <c:scaling>
          <c:orientation val="minMax"/>
        </c:scaling>
        <c:delete val="1"/>
        <c:axPos val="l"/>
        <c:numFmt formatCode="General" sourceLinked="1"/>
        <c:tickLblPos val="none"/>
        <c:crossAx val="116995200"/>
        <c:crosses val="autoZero"/>
        <c:crossBetween val="between"/>
      </c:valAx>
      <c:spPr>
        <a:noFill/>
        <a:ln w="12957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510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r>
              <a:rPr lang="ru-RU" sz="1400" dirty="0" smtClean="0"/>
              <a:t>Прочий персонал</a:t>
            </a:r>
            <a:endParaRPr lang="ru-RU" sz="1400" dirty="0"/>
          </a:p>
        </c:rich>
      </c:tx>
      <c:layout>
        <c:manualLayout>
          <c:xMode val="edge"/>
          <c:yMode val="edge"/>
          <c:x val="4.9341668500670281E-2"/>
          <c:y val="3.0744805570351412E-2"/>
        </c:manualLayout>
      </c:layout>
      <c:spPr>
        <a:noFill/>
        <a:ln w="12957">
          <a:noFill/>
        </a:ln>
      </c:spPr>
    </c:title>
    <c:plotArea>
      <c:layout>
        <c:manualLayout>
          <c:layoutTarget val="inner"/>
          <c:xMode val="edge"/>
          <c:yMode val="edge"/>
          <c:x val="5.0995024875622276E-2"/>
          <c:y val="0.14612676056338028"/>
          <c:w val="0.93656716417910446"/>
          <c:h val="0.73591549295774661"/>
        </c:manualLayout>
      </c:layout>
      <c:barChart>
        <c:barDir val="col"/>
        <c:grouping val="clustered"/>
        <c:ser>
          <c:idx val="1"/>
          <c:order val="0"/>
          <c:tx>
            <c:strRef>
              <c:f>Sheet1!$A$2</c:f>
              <c:strCache>
                <c:ptCount val="1"/>
                <c:pt idx="0">
                  <c:v>среднесячная зарплата, тыс.руб.</c:v>
                </c:pt>
              </c:strCache>
            </c:strRef>
          </c:tx>
          <c:spPr>
            <a:gradFill flip="none" rotWithShape="1">
              <a:gsLst>
                <a:gs pos="0">
                  <a:srgbClr val="0070C0">
                    <a:lumMod val="60000"/>
                    <a:lumOff val="40000"/>
                    <a:tint val="66000"/>
                    <a:satMod val="160000"/>
                  </a:srgbClr>
                </a:gs>
                <a:gs pos="50000">
                  <a:srgbClr val="0070C0">
                    <a:lumMod val="60000"/>
                    <a:lumOff val="40000"/>
                    <a:tint val="44500"/>
                    <a:satMod val="160000"/>
                  </a:srgbClr>
                </a:gs>
                <a:gs pos="100000">
                  <a:srgbClr val="0070C0">
                    <a:lumMod val="60000"/>
                    <a:lumOff val="40000"/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  <a:ln w="6478">
              <a:solidFill>
                <a:schemeClr val="tx1"/>
              </a:solidFill>
              <a:prstDash val="solid"/>
            </a:ln>
          </c:spPr>
          <c:dLbls>
            <c:spPr>
              <a:noFill/>
              <a:ln w="12957">
                <a:noFill/>
              </a:ln>
            </c:spPr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  <c:pt idx="4">
                  <c:v>2017 год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23.23</c:v>
                </c:pt>
                <c:pt idx="1">
                  <c:v>28.24</c:v>
                </c:pt>
                <c:pt idx="2">
                  <c:v>30.19</c:v>
                </c:pt>
                <c:pt idx="3">
                  <c:v>32.720000000000013</c:v>
                </c:pt>
                <c:pt idx="4">
                  <c:v>33.01</c:v>
                </c:pt>
              </c:numCache>
            </c:numRef>
          </c:val>
        </c:ser>
        <c:dLbls>
          <c:showVal val="1"/>
        </c:dLbls>
        <c:axId val="117039872"/>
        <c:axId val="117041408"/>
      </c:barChart>
      <c:lineChart>
        <c:grouping val="standard"/>
        <c:ser>
          <c:idx val="0"/>
          <c:order val="1"/>
          <c:tx>
            <c:strRef>
              <c:f>Sheet1!$A$3</c:f>
              <c:strCache>
                <c:ptCount val="1"/>
                <c:pt idx="0">
                  <c:v>рост</c:v>
                </c:pt>
              </c:strCache>
            </c:strRef>
          </c:tx>
          <c:spPr>
            <a:ln w="28575">
              <a:solidFill>
                <a:srgbClr val="FF0000"/>
              </a:solidFill>
              <a:prstDash val="solid"/>
            </a:ln>
          </c:spPr>
          <c:marker>
            <c:symbol val="diamond"/>
            <c:size val="2"/>
            <c:spPr>
              <a:solidFill>
                <a:srgbClr val="FF0000"/>
              </a:solidFill>
              <a:ln w="28575">
                <a:solidFill>
                  <a:srgbClr val="FF000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1.01714320309858E-2"/>
                  <c:y val="0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3.4949363312774442E-2"/>
                  <c:y val="-8.4236640079374064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5.5419344160320461E-2"/>
                  <c:y val="-9.8324692563144675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4.5459795307012198E-2"/>
                  <c:y val="-6.8904561188793303E-2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1.1549675426837823E-2"/>
                  <c:y val="-7.0368349683046824E-2"/>
                </c:manualLayout>
              </c:layout>
              <c:showVal val="1"/>
            </c:dLbl>
            <c:spPr>
              <a:blipFill>
                <a:blip xmlns:r="http://schemas.openxmlformats.org/officeDocument/2006/relationships" r:embed="rId1">
                  <a:duotone>
                    <a:schemeClr val="accent6">
                      <a:tint val="30000"/>
                      <a:satMod val="300000"/>
                    </a:schemeClr>
                    <a:schemeClr val="accent6">
                      <a:tint val="40000"/>
                      <a:satMod val="200000"/>
                    </a:schemeClr>
                  </a:duotone>
                </a:blip>
                <a:tile tx="0" ty="0" sx="70000" sy="70000" flip="none" algn="ctr"/>
              </a:blipFill>
              <a:ln w="9525" cap="flat" cmpd="sng" algn="ctr">
                <a:solidFill>
                  <a:schemeClr val="accent6">
                    <a:shade val="60000"/>
                    <a:satMod val="110000"/>
                  </a:scheme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c:spPr>
            <c:txPr>
              <a:bodyPr/>
              <a:lstStyle/>
              <a:p>
                <a:pPr>
                  <a:defRPr sz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  <c:pt idx="3">
                  <c:v>2016 год</c:v>
                </c:pt>
                <c:pt idx="4">
                  <c:v>2017 год</c:v>
                </c:pt>
              </c:strCache>
            </c:strRef>
          </c:cat>
          <c:val>
            <c:numRef>
              <c:f>Sheet1!$B$3:$F$3</c:f>
              <c:numCache>
                <c:formatCode>0.0%</c:formatCode>
                <c:ptCount val="5"/>
                <c:pt idx="1">
                  <c:v>1.216</c:v>
                </c:pt>
                <c:pt idx="2">
                  <c:v>1.069</c:v>
                </c:pt>
                <c:pt idx="3">
                  <c:v>1.083</c:v>
                </c:pt>
                <c:pt idx="4">
                  <c:v>1.0089999999999959</c:v>
                </c:pt>
              </c:numCache>
            </c:numRef>
          </c:val>
        </c:ser>
        <c:dLbls>
          <c:showVal val="1"/>
        </c:dLbls>
        <c:marker val="1"/>
        <c:axId val="117059584"/>
        <c:axId val="117061120"/>
      </c:lineChart>
      <c:catAx>
        <c:axId val="117039872"/>
        <c:scaling>
          <c:orientation val="minMax"/>
        </c:scaling>
        <c:axPos val="b"/>
        <c:numFmt formatCode="General" sourceLinked="1"/>
        <c:majorTickMark val="cross"/>
        <c:tickLblPos val="nextTo"/>
        <c:spPr>
          <a:ln w="162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117041408"/>
        <c:crosses val="autoZero"/>
        <c:lblAlgn val="ctr"/>
        <c:lblOffset val="100"/>
        <c:tickLblSkip val="1"/>
        <c:tickMarkSkip val="1"/>
      </c:catAx>
      <c:valAx>
        <c:axId val="117041408"/>
        <c:scaling>
          <c:orientation val="minMax"/>
        </c:scaling>
        <c:delete val="1"/>
        <c:axPos val="l"/>
        <c:numFmt formatCode="General" sourceLinked="1"/>
        <c:majorTickMark val="cross"/>
        <c:tickLblPos val="none"/>
        <c:crossAx val="117039872"/>
        <c:crosses val="autoZero"/>
        <c:crossBetween val="between"/>
      </c:valAx>
      <c:catAx>
        <c:axId val="117059584"/>
        <c:scaling>
          <c:orientation val="minMax"/>
        </c:scaling>
        <c:delete val="1"/>
        <c:axPos val="b"/>
        <c:tickLblPos val="none"/>
        <c:crossAx val="117061120"/>
        <c:crosses val="autoZero"/>
        <c:lblAlgn val="ctr"/>
        <c:lblOffset val="100"/>
      </c:catAx>
      <c:valAx>
        <c:axId val="117061120"/>
        <c:scaling>
          <c:orientation val="minMax"/>
        </c:scaling>
        <c:delete val="1"/>
        <c:axPos val="l"/>
        <c:numFmt formatCode="General" sourceLinked="1"/>
        <c:tickLblPos val="none"/>
        <c:crossAx val="117059584"/>
        <c:crosses val="autoZero"/>
        <c:crossBetween val="between"/>
      </c:valAx>
      <c:spPr>
        <a:noFill/>
        <a:ln w="12957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510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ДК</c:v>
                </c:pt>
              </c:strCache>
            </c:strRef>
          </c:tx>
          <c:dPt>
            <c:idx val="0"/>
            <c:spPr>
              <a:solidFill>
                <a:schemeClr val="accent5"/>
              </a:solidFill>
              <a:ln w="12700" cap="flat" cmpd="sng" algn="ctr">
                <a:solidFill>
                  <a:schemeClr val="accent5">
                    <a:shade val="50000"/>
                  </a:schemeClr>
                </a:solidFill>
                <a:prstDash val="solid"/>
              </a:ln>
              <a:effectLst/>
            </c:spPr>
          </c:dPt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доходы</c:v>
                </c:pt>
                <c:pt idx="1">
                  <c:v>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4.9000000000000004</c:v>
                </c:pt>
                <c:pt idx="1">
                  <c:v>7.2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др.статьи расходов</c:v>
                </c:pt>
              </c:strCache>
            </c:strRef>
          </c:tx>
          <c:dLbls>
            <c:dLbl>
              <c:idx val="0"/>
              <c:delete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доходы</c:v>
                </c:pt>
                <c:pt idx="1">
                  <c:v>расходы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0</c:v>
                </c:pt>
                <c:pt idx="1">
                  <c:v>1.9000000000000001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МТР, ВМП</c:v>
                </c:pt>
              </c:strCache>
            </c:strRef>
          </c:tx>
          <c:dLbls>
            <c:dLbl>
              <c:idx val="0"/>
              <c:delete val="1"/>
            </c:dLbl>
            <c:dLbl>
              <c:idx val="1"/>
              <c:layout>
                <c:manualLayout>
                  <c:x val="-4.901960784313741E-3"/>
                  <c:y val="-2.3515905640114087E-2"/>
                </c:manualLayout>
              </c:layout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доходы</c:v>
                </c:pt>
                <c:pt idx="1">
                  <c:v>расходы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0</c:v>
                </c:pt>
                <c:pt idx="1">
                  <c:v>0.5</c:v>
                </c:pt>
              </c:numCache>
            </c:numRef>
          </c:val>
        </c:ser>
        <c:overlap val="100"/>
        <c:axId val="127476864"/>
        <c:axId val="127478400"/>
      </c:barChart>
      <c:catAx>
        <c:axId val="127476864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27478400"/>
        <c:crosses val="autoZero"/>
        <c:auto val="1"/>
        <c:lblAlgn val="ctr"/>
        <c:lblOffset val="100"/>
      </c:catAx>
      <c:valAx>
        <c:axId val="127478400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27476864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ФОТ</c:v>
                </c:pt>
              </c:strCache>
            </c:strRef>
          </c:tx>
          <c:dLbls>
            <c:showVal val="1"/>
          </c:dLbls>
          <c:cat>
            <c:strRef>
              <c:f>Лист1!$A$2:$A$4</c:f>
              <c:strCache>
                <c:ptCount val="3"/>
                <c:pt idx="0">
                  <c:v>факт 2017</c:v>
                </c:pt>
                <c:pt idx="1">
                  <c:v>утв.2018</c:v>
                </c:pt>
                <c:pt idx="2">
                  <c:v>потребность 2018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16</c:v>
                </c:pt>
                <c:pt idx="1">
                  <c:v>19</c:v>
                </c:pt>
                <c:pt idx="2">
                  <c:v>23.2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др.статьи</c:v>
                </c:pt>
              </c:strCache>
            </c:strRef>
          </c:tx>
          <c:dLbls>
            <c:showVal val="1"/>
          </c:dLbls>
          <c:cat>
            <c:strRef>
              <c:f>Лист1!$A$2:$A$4</c:f>
              <c:strCache>
                <c:ptCount val="3"/>
                <c:pt idx="0">
                  <c:v>факт 2017</c:v>
                </c:pt>
                <c:pt idx="1">
                  <c:v>утв.2018</c:v>
                </c:pt>
                <c:pt idx="2">
                  <c:v>потребность 2018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7.3</c:v>
                </c:pt>
                <c:pt idx="1">
                  <c:v>8.7000000000000011</c:v>
                </c:pt>
                <c:pt idx="2">
                  <c:v>9.2000000000000011</c:v>
                </c:pt>
              </c:numCache>
            </c:numRef>
          </c:val>
        </c:ser>
        <c:overlap val="100"/>
        <c:axId val="127634816"/>
        <c:axId val="127640704"/>
      </c:barChart>
      <c:catAx>
        <c:axId val="127634816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27640704"/>
        <c:crosses val="autoZero"/>
        <c:auto val="1"/>
        <c:lblAlgn val="ctr"/>
        <c:lblOffset val="100"/>
      </c:catAx>
      <c:valAx>
        <c:axId val="127640704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2763481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кв.м.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hade val="63000"/>
                    <a:satMod val="165000"/>
                  </a:schemeClr>
                </a:gs>
                <a:gs pos="30000">
                  <a:schemeClr val="accent4">
                    <a:shade val="58000"/>
                    <a:satMod val="165000"/>
                  </a:schemeClr>
                </a:gs>
                <a:gs pos="75000">
                  <a:schemeClr val="accent4">
                    <a:shade val="30000"/>
                    <a:satMod val="175000"/>
                  </a:schemeClr>
                </a:gs>
                <a:gs pos="100000">
                  <a:schemeClr val="accent4">
                    <a:shade val="15000"/>
                    <a:satMod val="175000"/>
                  </a:schemeClr>
                </a:gs>
              </a:gsLst>
              <a:path path="circle">
                <a:fillToRect l="5000" t="100000" r="120000" b="10000"/>
              </a:path>
            </a:gradFill>
            <a:ln w="12700" cap="flat" cmpd="sng" algn="ctr">
              <a:solidFill>
                <a:schemeClr val="accent4">
                  <a:shade val="70000"/>
                  <a:satMod val="150000"/>
                </a:schemeClr>
              </a:solidFill>
              <a:prstDash val="solid"/>
            </a:ln>
            <a:effectLst>
              <a:outerShdw blurRad="50800" dist="20000" dir="5400000" rotWithShape="0">
                <a:srgbClr val="000000">
                  <a:alpha val="42000"/>
                </a:srgbClr>
              </a:outerShdw>
            </a:effectLst>
          </c:spPr>
          <c:dPt>
            <c:idx val="0"/>
            <c:spPr>
              <a:solidFill>
                <a:schemeClr val="accent4"/>
              </a:solidFill>
              <a:ln w="127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1"/>
            <c:spPr>
              <a:solidFill>
                <a:schemeClr val="accent4"/>
              </a:solidFill>
              <a:ln w="127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2"/>
            <c:spPr>
              <a:solidFill>
                <a:schemeClr val="accent4">
                  <a:lumMod val="75000"/>
                </a:schemeClr>
              </a:solidFill>
              <a:ln w="9525" cap="flat" cmpd="sng" algn="ctr">
                <a:solidFill>
                  <a:schemeClr val="accent4">
                    <a:shade val="60000"/>
                    <a:satMod val="110000"/>
                  </a:scheme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c:spPr>
          </c:dPt>
          <c:dPt>
            <c:idx val="3"/>
            <c:spPr>
              <a:solidFill>
                <a:schemeClr val="accent2"/>
              </a:solidFill>
              <a:ln w="25400" cap="flat" cmpd="sng" algn="ctr">
                <a:solidFill>
                  <a:schemeClr val="accent2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4"/>
            <c:spPr>
              <a:solidFill>
                <a:schemeClr val="accent2"/>
              </a:solidFill>
              <a:ln w="25400" cap="flat" cmpd="sng" algn="ctr">
                <a:solidFill>
                  <a:schemeClr val="accent2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5"/>
            <c:spPr>
              <a:solidFill>
                <a:schemeClr val="accent2">
                  <a:lumMod val="50000"/>
                </a:schemeClr>
              </a:solidFill>
              <a:ln w="9525" cap="flat" cmpd="sng" algn="ctr">
                <a:solidFill>
                  <a:schemeClr val="accent2">
                    <a:shade val="60000"/>
                    <a:satMod val="110000"/>
                  </a:scheme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c:spPr>
          </c:dPt>
          <c:dPt>
            <c:idx val="6"/>
            <c:spPr>
              <a:solidFill>
                <a:schemeClr val="accent6">
                  <a:lumMod val="60000"/>
                  <a:lumOff val="40000"/>
                </a:schemeClr>
              </a:solidFill>
              <a:ln w="12700" cap="flat" cmpd="sng" algn="ctr">
                <a:solidFill>
                  <a:schemeClr val="accent6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7"/>
            <c:spPr>
              <a:solidFill>
                <a:schemeClr val="accent6">
                  <a:lumMod val="60000"/>
                  <a:lumOff val="40000"/>
                </a:schemeClr>
              </a:solidFill>
              <a:ln w="12700" cap="flat" cmpd="sng" algn="ctr">
                <a:solidFill>
                  <a:schemeClr val="accent6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8"/>
            <c:spPr>
              <a:solidFill>
                <a:schemeClr val="accent6">
                  <a:lumMod val="75000"/>
                </a:schemeClr>
              </a:solidFill>
              <a:ln w="9525" cap="flat" cmpd="sng" algn="ctr">
                <a:solidFill>
                  <a:schemeClr val="accent6">
                    <a:shade val="60000"/>
                    <a:satMod val="110000"/>
                  </a:scheme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c:spPr>
          </c:dPt>
          <c:dPt>
            <c:idx val="9"/>
            <c:spPr>
              <a:solidFill>
                <a:srgbClr val="C00000"/>
              </a:solidFill>
              <a:ln w="9525" cap="flat" cmpd="sng" algn="ctr">
                <a:solidFill>
                  <a:schemeClr val="accent3">
                    <a:shade val="60000"/>
                    <a:satMod val="110000"/>
                  </a:scheme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c:spPr>
          </c:dPt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Лист1!$A$2:$A$16</c:f>
              <c:strCache>
                <c:ptCount val="10"/>
                <c:pt idx="0">
                  <c:v>Намская ЦРБ</c:v>
                </c:pt>
                <c:pt idx="1">
                  <c:v>Томпонская ЦРБ</c:v>
                </c:pt>
                <c:pt idx="2">
                  <c:v>центральная группа районов</c:v>
                </c:pt>
                <c:pt idx="3">
                  <c:v>ООО МК "Аврора"</c:v>
                </c:pt>
                <c:pt idx="4">
                  <c:v>Чульманская ГБ</c:v>
                </c:pt>
                <c:pt idx="5">
                  <c:v>промышленная группа районов</c:v>
                </c:pt>
                <c:pt idx="6">
                  <c:v>Э-Бытантайская ЦРБ</c:v>
                </c:pt>
                <c:pt idx="7">
                  <c:v>С-Колымская ЦРБ</c:v>
                </c:pt>
                <c:pt idx="8">
                  <c:v>северная группа районов</c:v>
                </c:pt>
                <c:pt idx="9">
                  <c:v>РС(Я)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0"/>
                <c:pt idx="0">
                  <c:v>415.90999999999963</c:v>
                </c:pt>
                <c:pt idx="1">
                  <c:v>1169.3899999999999</c:v>
                </c:pt>
                <c:pt idx="2">
                  <c:v>656</c:v>
                </c:pt>
                <c:pt idx="3">
                  <c:v>91.86999999999999</c:v>
                </c:pt>
                <c:pt idx="4">
                  <c:v>1109.6799999999998</c:v>
                </c:pt>
                <c:pt idx="5">
                  <c:v>407.5</c:v>
                </c:pt>
                <c:pt idx="6">
                  <c:v>435.92999999999955</c:v>
                </c:pt>
                <c:pt idx="7">
                  <c:v>1158.1199999999999</c:v>
                </c:pt>
                <c:pt idx="8">
                  <c:v>854.05</c:v>
                </c:pt>
                <c:pt idx="9">
                  <c:v>709.89</c:v>
                </c:pt>
              </c:numCache>
            </c:numRef>
          </c:val>
        </c:ser>
        <c:dLbls>
          <c:showVal val="1"/>
        </c:dLbls>
        <c:gapWidth val="75"/>
        <c:shape val="cylinder"/>
        <c:axId val="130803968"/>
        <c:axId val="130805760"/>
        <c:axId val="0"/>
      </c:bar3DChart>
      <c:catAx>
        <c:axId val="13080396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700"/>
            </a:pPr>
            <a:endParaRPr lang="ru-RU"/>
          </a:p>
        </c:txPr>
        <c:crossAx val="130805760"/>
        <c:crosses val="autoZero"/>
        <c:auto val="1"/>
        <c:lblAlgn val="ctr"/>
        <c:lblOffset val="100"/>
      </c:catAx>
      <c:valAx>
        <c:axId val="130805760"/>
        <c:scaling>
          <c:orientation val="minMax"/>
        </c:scaling>
        <c:axPos val="l"/>
        <c:numFmt formatCode="General" sourceLinked="1"/>
        <c:majorTickMark val="none"/>
        <c:tickLblPos val="none"/>
        <c:crossAx val="130803968"/>
        <c:crosses val="autoZero"/>
        <c:crossBetween val="between"/>
      </c:valAx>
      <c:spPr>
        <a:noFill/>
        <a:ln w="24170">
          <a:noFill/>
        </a:ln>
      </c:spPr>
    </c:plotArea>
    <c:plotVisOnly val="1"/>
    <c:dispBlanksAs val="gap"/>
  </c:chart>
  <c:spPr>
    <a:ln>
      <a:noFill/>
    </a:ln>
  </c:sp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койки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hade val="63000"/>
                    <a:satMod val="165000"/>
                  </a:schemeClr>
                </a:gs>
                <a:gs pos="30000">
                  <a:schemeClr val="accent4">
                    <a:shade val="58000"/>
                    <a:satMod val="165000"/>
                  </a:schemeClr>
                </a:gs>
                <a:gs pos="75000">
                  <a:schemeClr val="accent4">
                    <a:shade val="30000"/>
                    <a:satMod val="175000"/>
                  </a:schemeClr>
                </a:gs>
                <a:gs pos="100000">
                  <a:schemeClr val="accent4">
                    <a:shade val="15000"/>
                    <a:satMod val="175000"/>
                  </a:schemeClr>
                </a:gs>
              </a:gsLst>
              <a:path path="circle">
                <a:fillToRect l="5000" t="100000" r="120000" b="10000"/>
              </a:path>
            </a:gradFill>
            <a:ln w="12700" cap="flat" cmpd="sng" algn="ctr">
              <a:solidFill>
                <a:schemeClr val="accent4">
                  <a:shade val="70000"/>
                  <a:satMod val="150000"/>
                </a:schemeClr>
              </a:solidFill>
              <a:prstDash val="solid"/>
            </a:ln>
            <a:effectLst>
              <a:outerShdw blurRad="50800" dist="20000" dir="5400000" rotWithShape="0">
                <a:srgbClr val="000000">
                  <a:alpha val="42000"/>
                </a:srgbClr>
              </a:outerShdw>
            </a:effectLst>
          </c:spPr>
          <c:dPt>
            <c:idx val="0"/>
            <c:spPr>
              <a:solidFill>
                <a:schemeClr val="accent4"/>
              </a:solidFill>
              <a:ln w="127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1"/>
            <c:spPr>
              <a:solidFill>
                <a:schemeClr val="accent4"/>
              </a:solidFill>
              <a:ln w="127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2"/>
            <c:spPr>
              <a:solidFill>
                <a:schemeClr val="accent4">
                  <a:lumMod val="75000"/>
                </a:schemeClr>
              </a:solidFill>
              <a:ln w="9525" cap="flat" cmpd="sng" algn="ctr">
                <a:solidFill>
                  <a:schemeClr val="accent4">
                    <a:shade val="60000"/>
                    <a:satMod val="110000"/>
                  </a:scheme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c:spPr>
          </c:dPt>
          <c:dPt>
            <c:idx val="3"/>
            <c:spPr>
              <a:solidFill>
                <a:schemeClr val="accent2"/>
              </a:solidFill>
              <a:ln w="25400" cap="flat" cmpd="sng" algn="ctr">
                <a:solidFill>
                  <a:schemeClr val="accent2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4"/>
            <c:spPr>
              <a:solidFill>
                <a:schemeClr val="accent2"/>
              </a:solidFill>
              <a:ln w="25400" cap="flat" cmpd="sng" algn="ctr">
                <a:solidFill>
                  <a:schemeClr val="accent2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5"/>
            <c:spPr>
              <a:solidFill>
                <a:schemeClr val="accent2">
                  <a:lumMod val="50000"/>
                </a:schemeClr>
              </a:solidFill>
              <a:ln w="9525" cap="flat" cmpd="sng" algn="ctr">
                <a:solidFill>
                  <a:schemeClr val="accent2">
                    <a:shade val="60000"/>
                    <a:satMod val="110000"/>
                  </a:scheme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c:spPr>
          </c:dPt>
          <c:dPt>
            <c:idx val="6"/>
            <c:spPr>
              <a:solidFill>
                <a:schemeClr val="accent6">
                  <a:lumMod val="60000"/>
                  <a:lumOff val="40000"/>
                </a:schemeClr>
              </a:solidFill>
              <a:ln w="12700" cap="flat" cmpd="sng" algn="ctr">
                <a:solidFill>
                  <a:schemeClr val="accent6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7"/>
            <c:spPr>
              <a:solidFill>
                <a:schemeClr val="accent6">
                  <a:lumMod val="60000"/>
                  <a:lumOff val="40000"/>
                </a:schemeClr>
              </a:solidFill>
              <a:ln w="12700" cap="flat" cmpd="sng" algn="ctr">
                <a:solidFill>
                  <a:schemeClr val="accent6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8"/>
            <c:spPr>
              <a:solidFill>
                <a:schemeClr val="accent6">
                  <a:lumMod val="75000"/>
                </a:schemeClr>
              </a:solidFill>
              <a:ln w="9525" cap="flat" cmpd="sng" algn="ctr">
                <a:solidFill>
                  <a:schemeClr val="accent6">
                    <a:shade val="60000"/>
                    <a:satMod val="110000"/>
                  </a:scheme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c:spPr>
          </c:dPt>
          <c:dPt>
            <c:idx val="9"/>
            <c:spPr>
              <a:solidFill>
                <a:schemeClr val="tx2">
                  <a:lumMod val="60000"/>
                  <a:lumOff val="40000"/>
                </a:schemeClr>
              </a:solidFill>
              <a:ln w="9525" cap="flat" cmpd="sng" algn="ctr">
                <a:solidFill>
                  <a:schemeClr val="accent3">
                    <a:shade val="60000"/>
                    <a:satMod val="110000"/>
                  </a:scheme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c:spPr>
          </c:dPt>
          <c:dPt>
            <c:idx val="10"/>
            <c:spPr>
              <a:solidFill>
                <a:srgbClr val="C00000"/>
              </a:solidFill>
              <a:ln w="12700" cap="flat" cmpd="sng" algn="ctr">
                <a:solidFill>
                  <a:schemeClr val="accent4">
                    <a:shade val="70000"/>
                    <a:satMod val="150000"/>
                  </a:schemeClr>
                </a:solidFill>
                <a:prstDash val="solid"/>
              </a:ln>
              <a:effectLst>
                <a:outerShdw blurRad="50800" dist="20000" dir="5400000" rotWithShape="0">
                  <a:srgbClr val="000000">
                    <a:alpha val="42000"/>
                  </a:srgbClr>
                </a:outerShdw>
              </a:effectLst>
            </c:spPr>
          </c:dPt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</c:dLbls>
          <c:cat>
            <c:strRef>
              <c:f>Лист1!$A$2:$A$17</c:f>
              <c:strCache>
                <c:ptCount val="11"/>
                <c:pt idx="0">
                  <c:v>Вилюйская ЦРБ</c:v>
                </c:pt>
                <c:pt idx="1">
                  <c:v>В-Вилюйская ЦРБ</c:v>
                </c:pt>
                <c:pt idx="2">
                  <c:v>центральная группа районов</c:v>
                </c:pt>
                <c:pt idx="3">
                  <c:v>ЯМЦ</c:v>
                </c:pt>
                <c:pt idx="4">
                  <c:v>Алданская ЦРБ</c:v>
                </c:pt>
                <c:pt idx="5">
                  <c:v>промышленная группа районов</c:v>
                </c:pt>
                <c:pt idx="6">
                  <c:v>Момская ЦРБ</c:v>
                </c:pt>
                <c:pt idx="7">
                  <c:v>С-Колымская ЦРБ</c:v>
                </c:pt>
                <c:pt idx="8">
                  <c:v>северная группа районов</c:v>
                </c:pt>
                <c:pt idx="9">
                  <c:v>респ.МО</c:v>
                </c:pt>
                <c:pt idx="10">
                  <c:v>РС(Я)</c:v>
                </c:pt>
              </c:strCache>
            </c:strRef>
          </c:cat>
          <c:val>
            <c:numRef>
              <c:f>Лист1!$B$2:$B$17</c:f>
              <c:numCache>
                <c:formatCode>General</c:formatCode>
                <c:ptCount val="11"/>
                <c:pt idx="0">
                  <c:v>48.4</c:v>
                </c:pt>
                <c:pt idx="1">
                  <c:v>86.6</c:v>
                </c:pt>
                <c:pt idx="2">
                  <c:v>65.099999999999994</c:v>
                </c:pt>
                <c:pt idx="3">
                  <c:v>6.1</c:v>
                </c:pt>
                <c:pt idx="4">
                  <c:v>87.1</c:v>
                </c:pt>
                <c:pt idx="5">
                  <c:v>35.1</c:v>
                </c:pt>
                <c:pt idx="6">
                  <c:v>55.7</c:v>
                </c:pt>
                <c:pt idx="7">
                  <c:v>111</c:v>
                </c:pt>
                <c:pt idx="8">
                  <c:v>85.6</c:v>
                </c:pt>
                <c:pt idx="9">
                  <c:v>22.1</c:v>
                </c:pt>
                <c:pt idx="10">
                  <c:v>74.7</c:v>
                </c:pt>
              </c:numCache>
            </c:numRef>
          </c:val>
        </c:ser>
        <c:dLbls>
          <c:showVal val="1"/>
        </c:dLbls>
        <c:gapWidth val="75"/>
        <c:axId val="132602880"/>
        <c:axId val="132604672"/>
      </c:barChart>
      <c:catAx>
        <c:axId val="132602880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sz="1050"/>
            </a:pPr>
            <a:endParaRPr lang="ru-RU"/>
          </a:p>
        </c:txPr>
        <c:crossAx val="132604672"/>
        <c:crosses val="autoZero"/>
        <c:auto val="1"/>
        <c:lblAlgn val="ctr"/>
        <c:lblOffset val="100"/>
      </c:catAx>
      <c:valAx>
        <c:axId val="132604672"/>
        <c:scaling>
          <c:orientation val="minMax"/>
        </c:scaling>
        <c:axPos val="b"/>
        <c:numFmt formatCode="General" sourceLinked="1"/>
        <c:majorTickMark val="none"/>
        <c:tickLblPos val="none"/>
        <c:crossAx val="132602880"/>
        <c:crosses val="autoZero"/>
        <c:crossBetween val="between"/>
      </c:valAx>
    </c:plotArea>
    <c:plotVisOnly val="1"/>
    <c:dispBlanksAs val="gap"/>
  </c:chart>
  <c:spPr>
    <a:ln>
      <a:noFill/>
    </a:ln>
  </c:sp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ГБУ РС(Я)</c:v>
                </c:pt>
              </c:strCache>
            </c:strRef>
          </c:tx>
          <c:marker>
            <c:symbol val="none"/>
          </c:marker>
          <c:dLbls>
            <c:spPr>
              <a:solidFill>
                <a:schemeClr val="bg1"/>
              </a:solidFill>
            </c:spPr>
            <c:dLblPos val="t"/>
            <c:showVal val="1"/>
          </c:dLbls>
          <c:trendline>
            <c:trendlineType val="linear"/>
          </c:trendline>
          <c:cat>
            <c:strRef>
              <c:f>Лист1!$A$2:$A$5</c:f>
              <c:strCache>
                <c:ptCount val="4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  <c:pt idx="3">
                  <c:v>2017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">
                  <c:v>8414</c:v>
                </c:pt>
                <c:pt idx="1">
                  <c:v>8090</c:v>
                </c:pt>
                <c:pt idx="2">
                  <c:v>7226</c:v>
                </c:pt>
                <c:pt idx="3">
                  <c:v>6897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норматив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dLbls>
            <c:dLblPos val="b"/>
            <c:showVal val="1"/>
          </c:dLbls>
          <c:cat>
            <c:strRef>
              <c:f>Лист1!$A$2:$A$5</c:f>
              <c:strCache>
                <c:ptCount val="4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  <c:pt idx="3">
                  <c:v>2017 год</c:v>
                </c:pt>
              </c:strCache>
            </c:strRef>
          </c:cat>
          <c:val>
            <c:numRef>
              <c:f>Лист1!$C$2:$C$5</c:f>
              <c:numCache>
                <c:formatCode>0</c:formatCode>
                <c:ptCount val="4"/>
                <c:pt idx="0">
                  <c:v>5216.0000200000004</c:v>
                </c:pt>
                <c:pt idx="1">
                  <c:v>4816.0789049999994</c:v>
                </c:pt>
                <c:pt idx="2">
                  <c:v>4855.9833299999991</c:v>
                </c:pt>
                <c:pt idx="3" formatCode="General">
                  <c:v>4828</c:v>
                </c:pt>
              </c:numCache>
            </c:numRef>
          </c:val>
        </c:ser>
        <c:marker val="1"/>
        <c:axId val="132663168"/>
        <c:axId val="132664704"/>
      </c:lineChart>
      <c:catAx>
        <c:axId val="132663168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32664704"/>
        <c:crosses val="autoZero"/>
        <c:auto val="1"/>
        <c:lblAlgn val="ctr"/>
        <c:lblOffset val="100"/>
      </c:catAx>
      <c:valAx>
        <c:axId val="132664704"/>
        <c:scaling>
          <c:orientation val="minMax"/>
        </c:scaling>
        <c:delete val="1"/>
        <c:axPos val="l"/>
        <c:majorGridlines/>
        <c:numFmt formatCode="0" sourceLinked="1"/>
        <c:tickLblPos val="none"/>
        <c:crossAx val="132663168"/>
        <c:crosses val="autoZero"/>
        <c:crossBetween val="between"/>
      </c:valAx>
    </c:plotArea>
    <c:legend>
      <c:legendPos val="b"/>
      <c:legendEntry>
        <c:idx val="2"/>
        <c:delete val="1"/>
      </c:legendEntry>
      <c:layout/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hade val="63000"/>
                    <a:satMod val="165000"/>
                  </a:schemeClr>
                </a:gs>
                <a:gs pos="30000">
                  <a:schemeClr val="accent4">
                    <a:shade val="58000"/>
                    <a:satMod val="165000"/>
                  </a:schemeClr>
                </a:gs>
                <a:gs pos="75000">
                  <a:schemeClr val="accent4">
                    <a:shade val="30000"/>
                    <a:satMod val="175000"/>
                  </a:schemeClr>
                </a:gs>
                <a:gs pos="100000">
                  <a:schemeClr val="accent4">
                    <a:shade val="15000"/>
                    <a:satMod val="175000"/>
                  </a:schemeClr>
                </a:gs>
              </a:gsLst>
              <a:path path="circle">
                <a:fillToRect l="5000" t="100000" r="120000" b="10000"/>
              </a:path>
            </a:gradFill>
            <a:ln w="12700" cap="flat" cmpd="sng" algn="ctr">
              <a:solidFill>
                <a:schemeClr val="accent4">
                  <a:shade val="70000"/>
                  <a:satMod val="150000"/>
                </a:schemeClr>
              </a:solidFill>
              <a:prstDash val="solid"/>
            </a:ln>
            <a:effectLst>
              <a:outerShdw blurRad="50800" dist="20000" dir="5400000" rotWithShape="0">
                <a:srgbClr val="000000">
                  <a:alpha val="42000"/>
                </a:srgbClr>
              </a:outerShdw>
            </a:effectLst>
          </c:spPr>
          <c:dPt>
            <c:idx val="0"/>
            <c:spPr>
              <a:solidFill>
                <a:schemeClr val="accent4"/>
              </a:solidFill>
              <a:ln w="127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1"/>
            <c:spPr>
              <a:solidFill>
                <a:schemeClr val="accent4"/>
              </a:solidFill>
              <a:ln w="12700" cap="flat" cmpd="sng" algn="ctr">
                <a:solidFill>
                  <a:schemeClr val="accent4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2"/>
            <c:spPr>
              <a:solidFill>
                <a:schemeClr val="accent4">
                  <a:lumMod val="75000"/>
                </a:schemeClr>
              </a:solidFill>
              <a:ln w="9525" cap="flat" cmpd="sng" algn="ctr">
                <a:solidFill>
                  <a:schemeClr val="accent4">
                    <a:shade val="60000"/>
                    <a:satMod val="110000"/>
                  </a:scheme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c:spPr>
          </c:dPt>
          <c:dPt>
            <c:idx val="3"/>
            <c:spPr>
              <a:solidFill>
                <a:schemeClr val="accent2"/>
              </a:solidFill>
              <a:ln w="25400" cap="flat" cmpd="sng" algn="ctr">
                <a:solidFill>
                  <a:schemeClr val="accent2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4"/>
            <c:spPr>
              <a:solidFill>
                <a:schemeClr val="accent2"/>
              </a:solidFill>
              <a:ln w="25400" cap="flat" cmpd="sng" algn="ctr">
                <a:solidFill>
                  <a:schemeClr val="accent2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5"/>
            <c:spPr>
              <a:solidFill>
                <a:schemeClr val="accent2">
                  <a:lumMod val="50000"/>
                </a:schemeClr>
              </a:solidFill>
              <a:ln w="9525" cap="flat" cmpd="sng" algn="ctr">
                <a:solidFill>
                  <a:schemeClr val="accent2">
                    <a:shade val="60000"/>
                    <a:satMod val="110000"/>
                  </a:scheme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c:spPr>
          </c:dPt>
          <c:dPt>
            <c:idx val="6"/>
            <c:spPr>
              <a:solidFill>
                <a:schemeClr val="accent6">
                  <a:lumMod val="60000"/>
                  <a:lumOff val="40000"/>
                </a:schemeClr>
              </a:solidFill>
              <a:ln w="12700" cap="flat" cmpd="sng" algn="ctr">
                <a:solidFill>
                  <a:schemeClr val="accent6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7"/>
            <c:spPr>
              <a:solidFill>
                <a:schemeClr val="accent6">
                  <a:lumMod val="60000"/>
                  <a:lumOff val="40000"/>
                </a:schemeClr>
              </a:solidFill>
              <a:ln w="12700" cap="flat" cmpd="sng" algn="ctr">
                <a:solidFill>
                  <a:schemeClr val="accent6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8"/>
            <c:spPr>
              <a:solidFill>
                <a:schemeClr val="accent6">
                  <a:lumMod val="75000"/>
                </a:schemeClr>
              </a:solidFill>
              <a:ln w="9525" cap="flat" cmpd="sng" algn="ctr">
                <a:solidFill>
                  <a:schemeClr val="accent6">
                    <a:shade val="60000"/>
                    <a:satMod val="110000"/>
                  </a:scheme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c:spPr>
          </c:dPt>
          <c:dPt>
            <c:idx val="9"/>
            <c:spPr>
              <a:solidFill>
                <a:srgbClr val="C00000"/>
              </a:solidFill>
              <a:ln w="9525" cap="flat" cmpd="sng" algn="ctr">
                <a:solidFill>
                  <a:schemeClr val="accent3">
                    <a:shade val="60000"/>
                    <a:satMod val="110000"/>
                  </a:scheme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c:spPr>
          </c:dPt>
          <c:dLbls>
            <c:spPr>
              <a:solidFill>
                <a:prstClr val="white"/>
              </a:solidFill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Лист1!$A$2:$A$16</c:f>
              <c:strCache>
                <c:ptCount val="10"/>
                <c:pt idx="0">
                  <c:v>В-Вилюйская ЦРБ</c:v>
                </c:pt>
                <c:pt idx="1">
                  <c:v>Вилюйская ЦРБ</c:v>
                </c:pt>
                <c:pt idx="2">
                  <c:v>центральная группа районов</c:v>
                </c:pt>
                <c:pt idx="3">
                  <c:v>Чульманская ГБ</c:v>
                </c:pt>
                <c:pt idx="4">
                  <c:v>С-Борская ГБ</c:v>
                </c:pt>
                <c:pt idx="5">
                  <c:v>промышленная группа районов</c:v>
                </c:pt>
                <c:pt idx="6">
                  <c:v>С-Колымская ЦРБ</c:v>
                </c:pt>
                <c:pt idx="7">
                  <c:v>Момская ЦРБ</c:v>
                </c:pt>
                <c:pt idx="8">
                  <c:v>северная группа районов</c:v>
                </c:pt>
                <c:pt idx="9">
                  <c:v>РС(Я)</c:v>
                </c:pt>
              </c:strCache>
            </c:strRef>
          </c:cat>
          <c:val>
            <c:numRef>
              <c:f>Лист1!$B$2:$B$16</c:f>
              <c:numCache>
                <c:formatCode>General</c:formatCode>
                <c:ptCount val="10"/>
                <c:pt idx="0">
                  <c:v>205</c:v>
                </c:pt>
                <c:pt idx="1">
                  <c:v>367</c:v>
                </c:pt>
                <c:pt idx="2">
                  <c:v>264</c:v>
                </c:pt>
                <c:pt idx="3">
                  <c:v>222</c:v>
                </c:pt>
                <c:pt idx="4">
                  <c:v>352</c:v>
                </c:pt>
                <c:pt idx="5">
                  <c:v>265</c:v>
                </c:pt>
                <c:pt idx="6" formatCode="0">
                  <c:v>216</c:v>
                </c:pt>
                <c:pt idx="7" formatCode="0">
                  <c:v>325</c:v>
                </c:pt>
                <c:pt idx="8">
                  <c:v>270</c:v>
                </c:pt>
                <c:pt idx="9">
                  <c:v>276</c:v>
                </c:pt>
              </c:numCache>
            </c:numRef>
          </c:val>
        </c:ser>
        <c:dLbls>
          <c:showVal val="1"/>
        </c:dLbls>
        <c:gapWidth val="75"/>
        <c:axId val="129671936"/>
        <c:axId val="129673472"/>
      </c:barChart>
      <c:catAx>
        <c:axId val="12967193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29673472"/>
        <c:crosses val="autoZero"/>
        <c:auto val="1"/>
        <c:lblAlgn val="ctr"/>
        <c:lblOffset val="100"/>
      </c:catAx>
      <c:valAx>
        <c:axId val="129673472"/>
        <c:scaling>
          <c:orientation val="minMax"/>
        </c:scaling>
        <c:axPos val="l"/>
        <c:numFmt formatCode="General" sourceLinked="1"/>
        <c:majorTickMark val="none"/>
        <c:tickLblPos val="none"/>
        <c:crossAx val="129671936"/>
        <c:crosses val="autoZero"/>
        <c:crossBetween val="between"/>
      </c:valAx>
    </c:plotArea>
    <c:plotVisOnly val="1"/>
    <c:dispBlanksAs val="gap"/>
  </c:chart>
  <c:spPr>
    <a:ln>
      <a:noFill/>
    </a:ln>
  </c:sp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hade val="63000"/>
                    <a:satMod val="165000"/>
                  </a:schemeClr>
                </a:gs>
                <a:gs pos="30000">
                  <a:schemeClr val="accent4">
                    <a:shade val="58000"/>
                    <a:satMod val="165000"/>
                  </a:schemeClr>
                </a:gs>
                <a:gs pos="75000">
                  <a:schemeClr val="accent4">
                    <a:shade val="30000"/>
                    <a:satMod val="175000"/>
                  </a:schemeClr>
                </a:gs>
                <a:gs pos="100000">
                  <a:schemeClr val="accent4">
                    <a:shade val="15000"/>
                    <a:satMod val="175000"/>
                  </a:schemeClr>
                </a:gs>
              </a:gsLst>
              <a:path path="circle">
                <a:fillToRect l="5000" t="100000" r="120000" b="10000"/>
              </a:path>
            </a:gradFill>
            <a:ln w="12700" cap="flat" cmpd="sng" algn="ctr">
              <a:solidFill>
                <a:schemeClr val="accent4">
                  <a:shade val="70000"/>
                  <a:satMod val="150000"/>
                </a:schemeClr>
              </a:solidFill>
              <a:prstDash val="solid"/>
            </a:ln>
            <a:effectLst>
              <a:outerShdw blurRad="50800" dist="20000" dir="5400000" rotWithShape="0">
                <a:srgbClr val="000000">
                  <a:alpha val="42000"/>
                </a:srgbClr>
              </a:outerShdw>
            </a:effectLst>
          </c:spPr>
          <c:dPt>
            <c:idx val="0"/>
            <c:spPr>
              <a:solidFill>
                <a:schemeClr val="accent1"/>
              </a:solidFill>
              <a:ln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1"/>
            <c:spPr>
              <a:solidFill>
                <a:schemeClr val="accent1"/>
              </a:solidFill>
              <a:ln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2"/>
            <c:spPr>
              <a:solidFill>
                <a:schemeClr val="accent5"/>
              </a:solidFill>
              <a:ln w="12700" cap="flat" cmpd="sng" algn="ctr">
                <a:solidFill>
                  <a:schemeClr val="accent5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3"/>
            <c:spPr>
              <a:solidFill>
                <a:schemeClr val="accent5"/>
              </a:solidFill>
              <a:ln w="12700" cap="flat" cmpd="sng" algn="ctr">
                <a:solidFill>
                  <a:schemeClr val="accent5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2700" cap="flat" cmpd="sng" algn="ctr">
                <a:solidFill>
                  <a:schemeClr val="accent5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5"/>
            <c:spPr>
              <a:solidFill>
                <a:schemeClr val="accent5"/>
              </a:solidFill>
              <a:ln w="12700" cap="flat" cmpd="sng" algn="ctr">
                <a:solidFill>
                  <a:schemeClr val="accent5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6"/>
            <c:spPr>
              <a:solidFill>
                <a:schemeClr val="accent6">
                  <a:lumMod val="60000"/>
                  <a:lumOff val="40000"/>
                </a:schemeClr>
              </a:solidFill>
              <a:ln w="12700" cap="flat" cmpd="sng" algn="ctr">
                <a:solidFill>
                  <a:schemeClr val="accent6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7"/>
            <c:spPr>
              <a:solidFill>
                <a:schemeClr val="accent6">
                  <a:lumMod val="60000"/>
                  <a:lumOff val="40000"/>
                </a:schemeClr>
              </a:solidFill>
              <a:ln w="12700" cap="flat" cmpd="sng" algn="ctr">
                <a:solidFill>
                  <a:schemeClr val="accent6">
                    <a:shade val="50000"/>
                  </a:schemeClr>
                </a:solidFill>
                <a:prstDash val="solid"/>
              </a:ln>
              <a:effectLst/>
            </c:spPr>
          </c:dPt>
          <c:dPt>
            <c:idx val="8"/>
            <c:spPr>
              <a:solidFill>
                <a:schemeClr val="accent6">
                  <a:lumMod val="75000"/>
                </a:schemeClr>
              </a:solidFill>
              <a:ln w="9525" cap="flat" cmpd="sng" algn="ctr">
                <a:solidFill>
                  <a:schemeClr val="accent6">
                    <a:shade val="60000"/>
                    <a:satMod val="110000"/>
                  </a:scheme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c:spPr>
          </c:dPt>
          <c:dPt>
            <c:idx val="9"/>
            <c:spPr>
              <a:solidFill>
                <a:srgbClr val="C00000"/>
              </a:solidFill>
              <a:ln w="9525" cap="flat" cmpd="sng" algn="ctr">
                <a:solidFill>
                  <a:schemeClr val="accent3">
                    <a:shade val="60000"/>
                    <a:satMod val="110000"/>
                  </a:schemeClr>
                </a:solidFill>
                <a:prstDash val="solid"/>
              </a:ln>
              <a:effectLst>
                <a:outerShdw blurRad="38100" dist="25400" dir="5400000" algn="t" rotWithShape="0">
                  <a:srgbClr val="000000">
                    <a:alpha val="50000"/>
                  </a:srgbClr>
                </a:outerShdw>
              </a:effectLst>
            </c:spPr>
          </c:dPt>
          <c:dLbls>
            <c:spPr>
              <a:solidFill>
                <a:prstClr val="white"/>
              </a:solidFill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dLblPos val="ctr"/>
            <c:showVal val="1"/>
          </c:dLbls>
          <c:cat>
            <c:strRef>
              <c:f>Лист1!$A$2:$A$7</c:f>
              <c:strCache>
                <c:ptCount val="6"/>
                <c:pt idx="0">
                  <c:v>ДГБ</c:v>
                </c:pt>
                <c:pt idx="1">
                  <c:v>ЯГКБ</c:v>
                </c:pt>
                <c:pt idx="2">
                  <c:v>НЦМ</c:v>
                </c:pt>
                <c:pt idx="3">
                  <c:v>ЯРКВД</c:v>
                </c:pt>
                <c:pt idx="4">
                  <c:v>ЯРОКБ</c:v>
                </c:pt>
                <c:pt idx="5">
                  <c:v>Абалах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252</c:v>
                </c:pt>
                <c:pt idx="1">
                  <c:v>293</c:v>
                </c:pt>
                <c:pt idx="2">
                  <c:v>311</c:v>
                </c:pt>
                <c:pt idx="3">
                  <c:v>356</c:v>
                </c:pt>
                <c:pt idx="4" formatCode="0">
                  <c:v>257</c:v>
                </c:pt>
                <c:pt idx="5" formatCode="0">
                  <c:v>232</c:v>
                </c:pt>
              </c:numCache>
            </c:numRef>
          </c:val>
        </c:ser>
        <c:dLbls>
          <c:showVal val="1"/>
        </c:dLbls>
        <c:gapWidth val="75"/>
        <c:axId val="133128960"/>
        <c:axId val="133130496"/>
      </c:barChart>
      <c:catAx>
        <c:axId val="13312896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33130496"/>
        <c:crosses val="autoZero"/>
        <c:auto val="1"/>
        <c:lblAlgn val="ctr"/>
        <c:lblOffset val="100"/>
      </c:catAx>
      <c:valAx>
        <c:axId val="133130496"/>
        <c:scaling>
          <c:orientation val="minMax"/>
        </c:scaling>
        <c:axPos val="l"/>
        <c:numFmt formatCode="General" sourceLinked="1"/>
        <c:majorTickMark val="none"/>
        <c:tickLblPos val="none"/>
        <c:crossAx val="133128960"/>
        <c:crosses val="autoZero"/>
        <c:crossBetween val="between"/>
      </c:valAx>
    </c:plotArea>
    <c:plotVisOnly val="1"/>
    <c:dispBlanksAs val="gap"/>
  </c:chart>
  <c:spPr>
    <a:ln>
      <a:noFill/>
    </a:ln>
  </c:spPr>
  <c:externalData r:id="rId1"/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0ECE61-1350-492E-B89F-B7FECF0CA5A7}" type="doc">
      <dgm:prSet loTypeId="urn:microsoft.com/office/officeart/2005/8/layout/vList6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7EB0479A-B4DE-475D-99D5-ECA670746CB6}">
      <dgm:prSet phldrT="[Текст]"/>
      <dgm:spPr/>
      <dgm:t>
        <a:bodyPr/>
        <a:lstStyle/>
        <a:p>
          <a:r>
            <a:rPr lang="ru-RU" dirty="0" smtClean="0"/>
            <a:t>Распоряжение Правительства РФ от 26.11.2012 №2190-р «Об утверждении Программы поэтапного совершенствования системы оплаты труда в государственных (муниципальных) учреждениях на 2012-2018 годы»</a:t>
          </a:r>
          <a:endParaRPr lang="ru-RU" dirty="0"/>
        </a:p>
      </dgm:t>
    </dgm:pt>
    <dgm:pt modelId="{5A4BD94D-EDEC-4AC1-B5E0-35260B654B9A}" type="parTrans" cxnId="{A7B8EA6E-8E32-47DA-8F3B-7804E5C2C2FA}">
      <dgm:prSet/>
      <dgm:spPr/>
      <dgm:t>
        <a:bodyPr/>
        <a:lstStyle/>
        <a:p>
          <a:endParaRPr lang="ru-RU"/>
        </a:p>
      </dgm:t>
    </dgm:pt>
    <dgm:pt modelId="{F567F312-D48F-44B4-923E-CC9A7B4AD87B}" type="sibTrans" cxnId="{A7B8EA6E-8E32-47DA-8F3B-7804E5C2C2FA}">
      <dgm:prSet/>
      <dgm:spPr/>
      <dgm:t>
        <a:bodyPr/>
        <a:lstStyle/>
        <a:p>
          <a:endParaRPr lang="ru-RU"/>
        </a:p>
      </dgm:t>
    </dgm:pt>
    <dgm:pt modelId="{9E75CEF0-77F8-4CD6-A5EA-136EDC3BC65F}">
      <dgm:prSet phldrT="[Текст]"/>
      <dgm:spPr/>
      <dgm:t>
        <a:bodyPr/>
        <a:lstStyle/>
        <a:p>
          <a:r>
            <a:rPr lang="ru-RU" dirty="0" smtClean="0"/>
            <a:t>«При оценке соотношения заработной платы отдельных категорий работников, определенных указами Президента Российской Федерации от 7 мая 2012 г. N 597 и от 1 июня 2012 г. N 761, и средней заработной платы в регионе </a:t>
          </a:r>
          <a:r>
            <a:rPr lang="ru-RU" b="1" dirty="0" smtClean="0"/>
            <a:t>учитывается вся заработная плата, полученная работником за счет всех источников</a:t>
          </a:r>
          <a:r>
            <a:rPr lang="ru-RU" dirty="0" smtClean="0"/>
            <a:t>.»</a:t>
          </a:r>
          <a:endParaRPr lang="ru-RU" dirty="0"/>
        </a:p>
      </dgm:t>
    </dgm:pt>
    <dgm:pt modelId="{5B9A1B99-19DD-4E5F-9280-AF839D0C0938}" type="parTrans" cxnId="{102E81FB-7751-4689-80E2-5D14FE318CBC}">
      <dgm:prSet/>
      <dgm:spPr/>
      <dgm:t>
        <a:bodyPr/>
        <a:lstStyle/>
        <a:p>
          <a:endParaRPr lang="ru-RU"/>
        </a:p>
      </dgm:t>
    </dgm:pt>
    <dgm:pt modelId="{C0C64A74-EBDB-4294-A72B-3A9E687FF7FD}" type="sibTrans" cxnId="{102E81FB-7751-4689-80E2-5D14FE318CBC}">
      <dgm:prSet/>
      <dgm:spPr/>
      <dgm:t>
        <a:bodyPr/>
        <a:lstStyle/>
        <a:p>
          <a:endParaRPr lang="ru-RU"/>
        </a:p>
      </dgm:t>
    </dgm:pt>
    <dgm:pt modelId="{984DD682-8777-4F5D-A4E6-6128A9AA1CC0}">
      <dgm:prSet phldrT="[Текст]"/>
      <dgm:spPr/>
      <dgm:t>
        <a:bodyPr/>
        <a:lstStyle/>
        <a:p>
          <a:r>
            <a:rPr lang="ru-RU" dirty="0" smtClean="0"/>
            <a:t>"Единые рекомендации по установлению на федеральном, региональном и местном уровнях систем оплаты труда работников государственных и муниципальных учреждений на 2017 год"</a:t>
          </a:r>
        </a:p>
        <a:p>
          <a:r>
            <a:rPr lang="ru-RU" dirty="0" smtClean="0"/>
            <a:t>(утв. решением Российской трехсторонней комиссии по регулированию социально-трудовых отношений от 23.12.2016, протокол N 11)</a:t>
          </a:r>
        </a:p>
      </dgm:t>
    </dgm:pt>
    <dgm:pt modelId="{E6AF3109-2991-4283-86EB-615C36AF4AD1}" type="parTrans" cxnId="{D6424C75-65EC-4E2B-A7B6-10397DBAB158}">
      <dgm:prSet/>
      <dgm:spPr/>
      <dgm:t>
        <a:bodyPr/>
        <a:lstStyle/>
        <a:p>
          <a:endParaRPr lang="ru-RU"/>
        </a:p>
      </dgm:t>
    </dgm:pt>
    <dgm:pt modelId="{0EF6093D-FFF6-47AE-B2DF-EF6994EED92B}" type="sibTrans" cxnId="{D6424C75-65EC-4E2B-A7B6-10397DBAB158}">
      <dgm:prSet/>
      <dgm:spPr/>
      <dgm:t>
        <a:bodyPr/>
        <a:lstStyle/>
        <a:p>
          <a:endParaRPr lang="ru-RU"/>
        </a:p>
      </dgm:t>
    </dgm:pt>
    <dgm:pt modelId="{8C7C30A0-915B-49B1-BC2A-E99071FF0164}">
      <dgm:prSet phldrT="[Текст]" custT="1"/>
      <dgm:spPr/>
      <dgm:t>
        <a:bodyPr/>
        <a:lstStyle/>
        <a:p>
          <a:r>
            <a:rPr lang="ru-RU" sz="800" dirty="0" smtClean="0"/>
            <a:t>«</a:t>
          </a:r>
          <a:r>
            <a:rPr lang="ru-RU" sz="1000" dirty="0" smtClean="0"/>
            <a:t>Органам государственной власти субъектов РФ, органам местного самоуправления, руководителям государственных и муниципальных учреждений здравоохранения при формировании систем оплаты труда работников необходимо учитывать следующее:                                                                                                                        а) повышение оплаты труда работников учреждений здравоохранения, осуществляющих деятельность в системе обязательного медицинского страхования, осуществляется за счет всех источников финансирования, в том числе за счет субвенций Федерального фонда обязательного медицинского страхования, учитывающих увеличение финансового обеспечения расходов, осуществляемых в рамках базовой программы обязательного медицинского страхования, а также межбюджетных трансфертов из бюджетов субъектов Российской Федерации на дополнительное финансовое обеспечение территориальных программ обязательного медицинского страхования»</a:t>
          </a:r>
          <a:endParaRPr lang="ru-RU" sz="1000" dirty="0"/>
        </a:p>
      </dgm:t>
    </dgm:pt>
    <dgm:pt modelId="{F14990B3-6743-4A32-9421-E36016747252}" type="parTrans" cxnId="{78116740-B037-4992-931F-0C3D2CB2FCA0}">
      <dgm:prSet/>
      <dgm:spPr/>
      <dgm:t>
        <a:bodyPr/>
        <a:lstStyle/>
        <a:p>
          <a:endParaRPr lang="ru-RU"/>
        </a:p>
      </dgm:t>
    </dgm:pt>
    <dgm:pt modelId="{07A0F6F6-4D91-472C-8855-F03F66741136}" type="sibTrans" cxnId="{78116740-B037-4992-931F-0C3D2CB2FCA0}">
      <dgm:prSet/>
      <dgm:spPr/>
      <dgm:t>
        <a:bodyPr/>
        <a:lstStyle/>
        <a:p>
          <a:endParaRPr lang="ru-RU"/>
        </a:p>
      </dgm:t>
    </dgm:pt>
    <dgm:pt modelId="{62D27FED-3241-4437-8043-0474E35BDF9C}">
      <dgm:prSet phldrT="[Текст]"/>
      <dgm:spPr/>
      <dgm:t>
        <a:bodyPr/>
        <a:lstStyle/>
        <a:p>
          <a:r>
            <a:rPr lang="ru-RU" dirty="0" smtClean="0"/>
            <a:t>Протокол заседания Правительственной комиссии по бюджетным проектировкам на очередной финансовый год и на плановый период от 07.10.2016 №2</a:t>
          </a:r>
          <a:endParaRPr lang="ru-RU" dirty="0"/>
        </a:p>
      </dgm:t>
    </dgm:pt>
    <dgm:pt modelId="{690E0C72-7609-451E-846C-35F1F43B31F4}" type="parTrans" cxnId="{DAD1A880-ACB2-45CF-8658-0540A2EFA6EB}">
      <dgm:prSet/>
      <dgm:spPr/>
      <dgm:t>
        <a:bodyPr/>
        <a:lstStyle/>
        <a:p>
          <a:endParaRPr lang="ru-RU"/>
        </a:p>
      </dgm:t>
    </dgm:pt>
    <dgm:pt modelId="{6A539E63-5B28-4B78-86C1-0086D12D45E7}" type="sibTrans" cxnId="{DAD1A880-ACB2-45CF-8658-0540A2EFA6EB}">
      <dgm:prSet/>
      <dgm:spPr/>
      <dgm:t>
        <a:bodyPr/>
        <a:lstStyle/>
        <a:p>
          <a:endParaRPr lang="ru-RU"/>
        </a:p>
      </dgm:t>
    </dgm:pt>
    <dgm:pt modelId="{C033AA9E-B807-4705-BDC7-F7912741FF33}">
      <dgm:prSet phldrT="[Текст]"/>
      <dgm:spPr/>
      <dgm:t>
        <a:bodyPr/>
        <a:lstStyle/>
        <a:p>
          <a:r>
            <a:rPr lang="ru-RU" dirty="0" smtClean="0"/>
            <a:t>Средства ОМС обеспечивают 70% от общего размера требуемых средств, 30% - за счет иных источников, формирующих фонд оплаты труда (средства соответствующих бюджетов и средства от приносящей доход деятельности)»</a:t>
          </a:r>
          <a:endParaRPr lang="ru-RU" dirty="0"/>
        </a:p>
      </dgm:t>
    </dgm:pt>
    <dgm:pt modelId="{B3966CCD-3A0F-4166-BDFC-750CC6473372}" type="parTrans" cxnId="{86BF9920-67A5-405E-AE6E-FF5BC6767B23}">
      <dgm:prSet/>
      <dgm:spPr/>
      <dgm:t>
        <a:bodyPr/>
        <a:lstStyle/>
        <a:p>
          <a:endParaRPr lang="ru-RU"/>
        </a:p>
      </dgm:t>
    </dgm:pt>
    <dgm:pt modelId="{D8E036D9-D468-41DB-AF45-564611621A19}" type="sibTrans" cxnId="{86BF9920-67A5-405E-AE6E-FF5BC6767B23}">
      <dgm:prSet/>
      <dgm:spPr/>
      <dgm:t>
        <a:bodyPr/>
        <a:lstStyle/>
        <a:p>
          <a:endParaRPr lang="ru-RU"/>
        </a:p>
      </dgm:t>
    </dgm:pt>
    <dgm:pt modelId="{036BD440-A025-4832-9739-1F255A633078}" type="pres">
      <dgm:prSet presAssocID="{C30ECE61-1350-492E-B89F-B7FECF0CA5A7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120855A-5D2B-4B65-995A-D0A94D327190}" type="pres">
      <dgm:prSet presAssocID="{7EB0479A-B4DE-475D-99D5-ECA670746CB6}" presName="linNode" presStyleCnt="0"/>
      <dgm:spPr/>
    </dgm:pt>
    <dgm:pt modelId="{850E5E07-3E12-4EE1-BCF9-6B53DC644B1B}" type="pres">
      <dgm:prSet presAssocID="{7EB0479A-B4DE-475D-99D5-ECA670746CB6}" presName="parent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73DF8B-1849-4FB1-9294-1BBAEB15EFE6}" type="pres">
      <dgm:prSet presAssocID="{7EB0479A-B4DE-475D-99D5-ECA670746CB6}" presName="childShp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FC8861-A40F-4773-B833-CCD57F7BE2E0}" type="pres">
      <dgm:prSet presAssocID="{F567F312-D48F-44B4-923E-CC9A7B4AD87B}" presName="spacing" presStyleCnt="0"/>
      <dgm:spPr/>
    </dgm:pt>
    <dgm:pt modelId="{9D804E6C-1012-4C5C-8EB0-3D6F58D7894B}" type="pres">
      <dgm:prSet presAssocID="{984DD682-8777-4F5D-A4E6-6128A9AA1CC0}" presName="linNode" presStyleCnt="0"/>
      <dgm:spPr/>
    </dgm:pt>
    <dgm:pt modelId="{4D6F3869-23B2-4F50-965E-96A22476485C}" type="pres">
      <dgm:prSet presAssocID="{984DD682-8777-4F5D-A4E6-6128A9AA1CC0}" presName="parentShp" presStyleLbl="node1" presStyleIdx="1" presStyleCnt="3" custScaleY="2398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D3C00A-D158-4DAF-9925-4FA4FF571DA7}" type="pres">
      <dgm:prSet presAssocID="{984DD682-8777-4F5D-A4E6-6128A9AA1CC0}" presName="childShp" presStyleLbl="bgAccFollowNode1" presStyleIdx="1" presStyleCnt="3" custScaleY="2720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059252-71C6-498B-84E0-C1210A6B3B4F}" type="pres">
      <dgm:prSet presAssocID="{0EF6093D-FFF6-47AE-B2DF-EF6994EED92B}" presName="spacing" presStyleCnt="0"/>
      <dgm:spPr/>
    </dgm:pt>
    <dgm:pt modelId="{CE482EC8-9165-4A53-AFFC-FA2B1220F3E8}" type="pres">
      <dgm:prSet presAssocID="{62D27FED-3241-4437-8043-0474E35BDF9C}" presName="linNode" presStyleCnt="0"/>
      <dgm:spPr/>
    </dgm:pt>
    <dgm:pt modelId="{9FC92D4B-273F-4392-9A66-EFC3A97C1E1E}" type="pres">
      <dgm:prSet presAssocID="{62D27FED-3241-4437-8043-0474E35BDF9C}" presName="parent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B23F76-8967-4B4F-8E1A-56CA9DDB006D}" type="pres">
      <dgm:prSet presAssocID="{62D27FED-3241-4437-8043-0474E35BDF9C}" presName="childShp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6424C75-65EC-4E2B-A7B6-10397DBAB158}" srcId="{C30ECE61-1350-492E-B89F-B7FECF0CA5A7}" destId="{984DD682-8777-4F5D-A4E6-6128A9AA1CC0}" srcOrd="1" destOrd="0" parTransId="{E6AF3109-2991-4283-86EB-615C36AF4AD1}" sibTransId="{0EF6093D-FFF6-47AE-B2DF-EF6994EED92B}"/>
    <dgm:cxn modelId="{58AB9E63-FD55-4759-A2A3-9ABA6211B251}" type="presOf" srcId="{C033AA9E-B807-4705-BDC7-F7912741FF33}" destId="{80B23F76-8967-4B4F-8E1A-56CA9DDB006D}" srcOrd="0" destOrd="0" presId="urn:microsoft.com/office/officeart/2005/8/layout/vList6"/>
    <dgm:cxn modelId="{DAD1A880-ACB2-45CF-8658-0540A2EFA6EB}" srcId="{C30ECE61-1350-492E-B89F-B7FECF0CA5A7}" destId="{62D27FED-3241-4437-8043-0474E35BDF9C}" srcOrd="2" destOrd="0" parTransId="{690E0C72-7609-451E-846C-35F1F43B31F4}" sibTransId="{6A539E63-5B28-4B78-86C1-0086D12D45E7}"/>
    <dgm:cxn modelId="{A7B8EA6E-8E32-47DA-8F3B-7804E5C2C2FA}" srcId="{C30ECE61-1350-492E-B89F-B7FECF0CA5A7}" destId="{7EB0479A-B4DE-475D-99D5-ECA670746CB6}" srcOrd="0" destOrd="0" parTransId="{5A4BD94D-EDEC-4AC1-B5E0-35260B654B9A}" sibTransId="{F567F312-D48F-44B4-923E-CC9A7B4AD87B}"/>
    <dgm:cxn modelId="{86BF9920-67A5-405E-AE6E-FF5BC6767B23}" srcId="{62D27FED-3241-4437-8043-0474E35BDF9C}" destId="{C033AA9E-B807-4705-BDC7-F7912741FF33}" srcOrd="0" destOrd="0" parTransId="{B3966CCD-3A0F-4166-BDFC-750CC6473372}" sibTransId="{D8E036D9-D468-41DB-AF45-564611621A19}"/>
    <dgm:cxn modelId="{9921EB33-1465-4DED-92B0-0A22BC4598B7}" type="presOf" srcId="{7EB0479A-B4DE-475D-99D5-ECA670746CB6}" destId="{850E5E07-3E12-4EE1-BCF9-6B53DC644B1B}" srcOrd="0" destOrd="0" presId="urn:microsoft.com/office/officeart/2005/8/layout/vList6"/>
    <dgm:cxn modelId="{102E81FB-7751-4689-80E2-5D14FE318CBC}" srcId="{7EB0479A-B4DE-475D-99D5-ECA670746CB6}" destId="{9E75CEF0-77F8-4CD6-A5EA-136EDC3BC65F}" srcOrd="0" destOrd="0" parTransId="{5B9A1B99-19DD-4E5F-9280-AF839D0C0938}" sibTransId="{C0C64A74-EBDB-4294-A72B-3A9E687FF7FD}"/>
    <dgm:cxn modelId="{CD97179C-D386-4D1C-9F0D-60A29E2F39A6}" type="presOf" srcId="{62D27FED-3241-4437-8043-0474E35BDF9C}" destId="{9FC92D4B-273F-4392-9A66-EFC3A97C1E1E}" srcOrd="0" destOrd="0" presId="urn:microsoft.com/office/officeart/2005/8/layout/vList6"/>
    <dgm:cxn modelId="{C97BD441-2660-47F5-89A8-5BA32F293CAA}" type="presOf" srcId="{C30ECE61-1350-492E-B89F-B7FECF0CA5A7}" destId="{036BD440-A025-4832-9739-1F255A633078}" srcOrd="0" destOrd="0" presId="urn:microsoft.com/office/officeart/2005/8/layout/vList6"/>
    <dgm:cxn modelId="{D9B9B3BC-D5CF-455C-AC07-C928F974D848}" type="presOf" srcId="{9E75CEF0-77F8-4CD6-A5EA-136EDC3BC65F}" destId="{9773DF8B-1849-4FB1-9294-1BBAEB15EFE6}" srcOrd="0" destOrd="0" presId="urn:microsoft.com/office/officeart/2005/8/layout/vList6"/>
    <dgm:cxn modelId="{78116740-B037-4992-931F-0C3D2CB2FCA0}" srcId="{984DD682-8777-4F5D-A4E6-6128A9AA1CC0}" destId="{8C7C30A0-915B-49B1-BC2A-E99071FF0164}" srcOrd="0" destOrd="0" parTransId="{F14990B3-6743-4A32-9421-E36016747252}" sibTransId="{07A0F6F6-4D91-472C-8855-F03F66741136}"/>
    <dgm:cxn modelId="{E0B120F2-1735-4D6A-AA02-B09643CBE971}" type="presOf" srcId="{984DD682-8777-4F5D-A4E6-6128A9AA1CC0}" destId="{4D6F3869-23B2-4F50-965E-96A22476485C}" srcOrd="0" destOrd="0" presId="urn:microsoft.com/office/officeart/2005/8/layout/vList6"/>
    <dgm:cxn modelId="{3C27233E-D768-4FC7-8F99-81ACBD57997B}" type="presOf" srcId="{8C7C30A0-915B-49B1-BC2A-E99071FF0164}" destId="{01D3C00A-D158-4DAF-9925-4FA4FF571DA7}" srcOrd="0" destOrd="0" presId="urn:microsoft.com/office/officeart/2005/8/layout/vList6"/>
    <dgm:cxn modelId="{8BB6638C-0AE1-47FF-94F7-247F71E68867}" type="presParOf" srcId="{036BD440-A025-4832-9739-1F255A633078}" destId="{9120855A-5D2B-4B65-995A-D0A94D327190}" srcOrd="0" destOrd="0" presId="urn:microsoft.com/office/officeart/2005/8/layout/vList6"/>
    <dgm:cxn modelId="{D7CF37B2-A980-4055-BAFF-F39601E68B22}" type="presParOf" srcId="{9120855A-5D2B-4B65-995A-D0A94D327190}" destId="{850E5E07-3E12-4EE1-BCF9-6B53DC644B1B}" srcOrd="0" destOrd="0" presId="urn:microsoft.com/office/officeart/2005/8/layout/vList6"/>
    <dgm:cxn modelId="{0F6CE630-058A-4102-95A7-C0902CADB57D}" type="presParOf" srcId="{9120855A-5D2B-4B65-995A-D0A94D327190}" destId="{9773DF8B-1849-4FB1-9294-1BBAEB15EFE6}" srcOrd="1" destOrd="0" presId="urn:microsoft.com/office/officeart/2005/8/layout/vList6"/>
    <dgm:cxn modelId="{5CF0AA84-4426-49F9-B3FB-F1E417624ED7}" type="presParOf" srcId="{036BD440-A025-4832-9739-1F255A633078}" destId="{27FC8861-A40F-4773-B833-CCD57F7BE2E0}" srcOrd="1" destOrd="0" presId="urn:microsoft.com/office/officeart/2005/8/layout/vList6"/>
    <dgm:cxn modelId="{9EAB2979-381A-47C4-9F34-AAD73B4B91A1}" type="presParOf" srcId="{036BD440-A025-4832-9739-1F255A633078}" destId="{9D804E6C-1012-4C5C-8EB0-3D6F58D7894B}" srcOrd="2" destOrd="0" presId="urn:microsoft.com/office/officeart/2005/8/layout/vList6"/>
    <dgm:cxn modelId="{2BE68F71-6DF5-4306-B11D-2E7820311C28}" type="presParOf" srcId="{9D804E6C-1012-4C5C-8EB0-3D6F58D7894B}" destId="{4D6F3869-23B2-4F50-965E-96A22476485C}" srcOrd="0" destOrd="0" presId="urn:microsoft.com/office/officeart/2005/8/layout/vList6"/>
    <dgm:cxn modelId="{1971D73E-C882-44BF-8D84-0D264E1C914A}" type="presParOf" srcId="{9D804E6C-1012-4C5C-8EB0-3D6F58D7894B}" destId="{01D3C00A-D158-4DAF-9925-4FA4FF571DA7}" srcOrd="1" destOrd="0" presId="urn:microsoft.com/office/officeart/2005/8/layout/vList6"/>
    <dgm:cxn modelId="{D9C67809-5358-46B6-A148-8CA9A622B959}" type="presParOf" srcId="{036BD440-A025-4832-9739-1F255A633078}" destId="{22059252-71C6-498B-84E0-C1210A6B3B4F}" srcOrd="3" destOrd="0" presId="urn:microsoft.com/office/officeart/2005/8/layout/vList6"/>
    <dgm:cxn modelId="{6B620D93-F38C-4EB5-B4E6-55B8E07D88E1}" type="presParOf" srcId="{036BD440-A025-4832-9739-1F255A633078}" destId="{CE482EC8-9165-4A53-AFFC-FA2B1220F3E8}" srcOrd="4" destOrd="0" presId="urn:microsoft.com/office/officeart/2005/8/layout/vList6"/>
    <dgm:cxn modelId="{BFC30276-4325-4E7A-AD3E-7B093B4077BA}" type="presParOf" srcId="{CE482EC8-9165-4A53-AFFC-FA2B1220F3E8}" destId="{9FC92D4B-273F-4392-9A66-EFC3A97C1E1E}" srcOrd="0" destOrd="0" presId="urn:microsoft.com/office/officeart/2005/8/layout/vList6"/>
    <dgm:cxn modelId="{7A2A4B4A-2095-4808-BAC7-04B779B47AA7}" type="presParOf" srcId="{CE482EC8-9165-4A53-AFFC-FA2B1220F3E8}" destId="{80B23F76-8967-4B4F-8E1A-56CA9DDB006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B64AB2-F267-467D-8D0B-D8F43013038C}" type="doc">
      <dgm:prSet loTypeId="urn:microsoft.com/office/officeart/2005/8/layout/default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17124B8-460B-4223-BE9F-B4F858003070}">
      <dgm:prSet phldrT="[Текст]"/>
      <dgm:spPr/>
      <dgm:t>
        <a:bodyPr/>
        <a:lstStyle/>
        <a:p>
          <a:r>
            <a:rPr lang="ru-RU" dirty="0" smtClean="0"/>
            <a:t>Половозрастной коэффициент</a:t>
          </a:r>
          <a:endParaRPr lang="ru-RU" dirty="0"/>
        </a:p>
      </dgm:t>
    </dgm:pt>
    <dgm:pt modelId="{D5704123-0FD7-470B-80CE-4219557A2EDF}" type="parTrans" cxnId="{2AE80A5A-E4DC-49D4-8C72-5752465CD4AF}">
      <dgm:prSet/>
      <dgm:spPr/>
      <dgm:t>
        <a:bodyPr/>
        <a:lstStyle/>
        <a:p>
          <a:endParaRPr lang="ru-RU"/>
        </a:p>
      </dgm:t>
    </dgm:pt>
    <dgm:pt modelId="{AA805FB3-1B88-432B-B55E-B56AF45617DC}" type="sibTrans" cxnId="{2AE80A5A-E4DC-49D4-8C72-5752465CD4AF}">
      <dgm:prSet/>
      <dgm:spPr/>
      <dgm:t>
        <a:bodyPr/>
        <a:lstStyle/>
        <a:p>
          <a:endParaRPr lang="ru-RU"/>
        </a:p>
      </dgm:t>
    </dgm:pt>
    <dgm:pt modelId="{2D5F9F43-CF2F-44C1-A8D6-578DC3A360CB}">
      <dgm:prSet phldrT="[Текст]"/>
      <dgm:spPr/>
      <dgm:t>
        <a:bodyPr/>
        <a:lstStyle/>
        <a:p>
          <a:r>
            <a:rPr lang="ru-RU" smtClean="0"/>
            <a:t>Коэффициент по содержанию структурных подразделений</a:t>
          </a:r>
          <a:endParaRPr lang="ru-RU" dirty="0"/>
        </a:p>
      </dgm:t>
    </dgm:pt>
    <dgm:pt modelId="{99A23AB6-458A-4A10-824E-DAB044011867}" type="parTrans" cxnId="{A3469D4D-2EC0-4D8F-8D4D-71591DFAA644}">
      <dgm:prSet/>
      <dgm:spPr/>
      <dgm:t>
        <a:bodyPr/>
        <a:lstStyle/>
        <a:p>
          <a:endParaRPr lang="ru-RU"/>
        </a:p>
      </dgm:t>
    </dgm:pt>
    <dgm:pt modelId="{D17F404D-206F-44B8-8285-FF42216EC826}" type="sibTrans" cxnId="{A3469D4D-2EC0-4D8F-8D4D-71591DFAA644}">
      <dgm:prSet/>
      <dgm:spPr/>
      <dgm:t>
        <a:bodyPr/>
        <a:lstStyle/>
        <a:p>
          <a:endParaRPr lang="ru-RU"/>
        </a:p>
      </dgm:t>
    </dgm:pt>
    <dgm:pt modelId="{743F4E5B-8396-4EF9-95A3-8D8F415B41E9}">
      <dgm:prSet phldrT="[Текст]"/>
      <dgm:spPr/>
      <dgm:t>
        <a:bodyPr/>
        <a:lstStyle/>
        <a:p>
          <a:r>
            <a:rPr lang="ru-RU" smtClean="0"/>
            <a:t>Коэффициент плотности</a:t>
          </a:r>
          <a:endParaRPr lang="ru-RU" dirty="0"/>
        </a:p>
      </dgm:t>
    </dgm:pt>
    <dgm:pt modelId="{51172C34-3943-4206-B16E-F3E2B9B1BF0F}" type="parTrans" cxnId="{724F8C45-653E-4995-A70C-9F62F261FCFD}">
      <dgm:prSet/>
      <dgm:spPr/>
      <dgm:t>
        <a:bodyPr/>
        <a:lstStyle/>
        <a:p>
          <a:endParaRPr lang="ru-RU"/>
        </a:p>
      </dgm:t>
    </dgm:pt>
    <dgm:pt modelId="{C039B7F2-1535-4A85-8D08-74081DB23085}" type="sibTrans" cxnId="{724F8C45-653E-4995-A70C-9F62F261FCFD}">
      <dgm:prSet/>
      <dgm:spPr/>
      <dgm:t>
        <a:bodyPr/>
        <a:lstStyle/>
        <a:p>
          <a:endParaRPr lang="ru-RU"/>
        </a:p>
      </dgm:t>
    </dgm:pt>
    <dgm:pt modelId="{56A76212-04AB-492F-9475-A5FE2797B9E5}">
      <dgm:prSet phldrT="[Текст]"/>
      <dgm:spPr/>
      <dgm:t>
        <a:bodyPr/>
        <a:lstStyle/>
        <a:p>
          <a:r>
            <a:rPr lang="ru-RU" smtClean="0"/>
            <a:t>Коэффициент к зарплате, учитывающий достижение  показателей ДК</a:t>
          </a:r>
          <a:endParaRPr lang="ru-RU" dirty="0"/>
        </a:p>
      </dgm:t>
    </dgm:pt>
    <dgm:pt modelId="{738C90D7-3E4F-4956-BAD0-FE079AA3DD62}" type="parTrans" cxnId="{A3B2584B-9ED2-43C6-9641-40FE2A1DC21A}">
      <dgm:prSet/>
      <dgm:spPr/>
      <dgm:t>
        <a:bodyPr/>
        <a:lstStyle/>
        <a:p>
          <a:endParaRPr lang="ru-RU"/>
        </a:p>
      </dgm:t>
    </dgm:pt>
    <dgm:pt modelId="{2C2A94A2-6909-4D15-B790-E239E07CABB5}" type="sibTrans" cxnId="{A3B2584B-9ED2-43C6-9641-40FE2A1DC21A}">
      <dgm:prSet/>
      <dgm:spPr/>
      <dgm:t>
        <a:bodyPr/>
        <a:lstStyle/>
        <a:p>
          <a:endParaRPr lang="ru-RU"/>
        </a:p>
      </dgm:t>
    </dgm:pt>
    <dgm:pt modelId="{9B09EE2A-6817-4011-9249-261C2F1A4ADE}">
      <dgm:prSet phldrT="[Текст]"/>
      <dgm:spPr/>
      <dgm:t>
        <a:bodyPr/>
        <a:lstStyle/>
        <a:p>
          <a:r>
            <a:rPr lang="ru-RU" smtClean="0"/>
            <a:t>Коэффициент  по уровню расходов на содержание имущества</a:t>
          </a:r>
          <a:endParaRPr lang="ru-RU" dirty="0"/>
        </a:p>
      </dgm:t>
    </dgm:pt>
    <dgm:pt modelId="{B1D85DA5-DC0A-4FC9-B213-A1020B987BB1}" type="parTrans" cxnId="{EAA7B692-BD93-4EB4-B3E9-35A1749508C7}">
      <dgm:prSet/>
      <dgm:spPr/>
      <dgm:t>
        <a:bodyPr/>
        <a:lstStyle/>
        <a:p>
          <a:endParaRPr lang="ru-RU"/>
        </a:p>
      </dgm:t>
    </dgm:pt>
    <dgm:pt modelId="{DDD38D7E-5BB3-49F4-8426-F923450BDE0D}" type="sibTrans" cxnId="{EAA7B692-BD93-4EB4-B3E9-35A1749508C7}">
      <dgm:prSet/>
      <dgm:spPr/>
      <dgm:t>
        <a:bodyPr/>
        <a:lstStyle/>
        <a:p>
          <a:endParaRPr lang="ru-RU"/>
        </a:p>
      </dgm:t>
    </dgm:pt>
    <dgm:pt modelId="{E8779476-B70C-4D0F-AACA-8D62061F3DE6}">
      <dgm:prSet phldrT="[Текст]"/>
      <dgm:spPr/>
      <dgm:t>
        <a:bodyPr/>
        <a:lstStyle/>
        <a:p>
          <a:r>
            <a:rPr lang="ru-RU" smtClean="0"/>
            <a:t>Районный коэффициент к зарплате и процентные надбавки</a:t>
          </a:r>
          <a:endParaRPr lang="ru-RU" dirty="0"/>
        </a:p>
      </dgm:t>
    </dgm:pt>
    <dgm:pt modelId="{403BFE9A-A21C-4D6F-BE3B-580D2696B527}" type="parTrans" cxnId="{BF693FE1-8E00-4D00-B0AE-8281C5B46B9B}">
      <dgm:prSet/>
      <dgm:spPr/>
      <dgm:t>
        <a:bodyPr/>
        <a:lstStyle/>
        <a:p>
          <a:endParaRPr lang="ru-RU"/>
        </a:p>
      </dgm:t>
    </dgm:pt>
    <dgm:pt modelId="{979A78F5-717F-433C-A8AB-68E36D04BE77}" type="sibTrans" cxnId="{BF693FE1-8E00-4D00-B0AE-8281C5B46B9B}">
      <dgm:prSet/>
      <dgm:spPr/>
      <dgm:t>
        <a:bodyPr/>
        <a:lstStyle/>
        <a:p>
          <a:endParaRPr lang="ru-RU"/>
        </a:p>
      </dgm:t>
    </dgm:pt>
    <dgm:pt modelId="{59A2399A-F319-4E7C-A1ED-33EB3E067C02}" type="pres">
      <dgm:prSet presAssocID="{3AB64AB2-F267-467D-8D0B-D8F43013038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82D858-6CB9-4287-B8FB-6406994CA947}" type="pres">
      <dgm:prSet presAssocID="{017124B8-460B-4223-BE9F-B4F858003070}" presName="node" presStyleLbl="node1" presStyleIdx="0" presStyleCnt="6" custLinFactNeighborX="-3279" custLinFactNeighborY="-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31DA7C-E4E5-445C-9E9E-A504B58226A3}" type="pres">
      <dgm:prSet presAssocID="{AA805FB3-1B88-432B-B55E-B56AF45617DC}" presName="sibTrans" presStyleCnt="0"/>
      <dgm:spPr/>
      <dgm:t>
        <a:bodyPr/>
        <a:lstStyle/>
        <a:p>
          <a:endParaRPr lang="ru-RU"/>
        </a:p>
      </dgm:t>
    </dgm:pt>
    <dgm:pt modelId="{71A5D502-38F4-4D8B-99DB-A111ADC60A93}" type="pres">
      <dgm:prSet presAssocID="{2D5F9F43-CF2F-44C1-A8D6-578DC3A360CB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5DA696-95D1-4C24-A42F-29345ECB376B}" type="pres">
      <dgm:prSet presAssocID="{D17F404D-206F-44B8-8285-FF42216EC826}" presName="sibTrans" presStyleCnt="0"/>
      <dgm:spPr/>
      <dgm:t>
        <a:bodyPr/>
        <a:lstStyle/>
        <a:p>
          <a:endParaRPr lang="ru-RU"/>
        </a:p>
      </dgm:t>
    </dgm:pt>
    <dgm:pt modelId="{7CE8F408-698D-4798-83E6-9EBB99741805}" type="pres">
      <dgm:prSet presAssocID="{743F4E5B-8396-4EF9-95A3-8D8F415B41E9}" presName="node" presStyleLbl="node1" presStyleIdx="2" presStyleCnt="6" custLinFactNeighborX="3497" custLinFactNeighborY="-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07ED29-4679-4C69-AB27-C920A2090FC7}" type="pres">
      <dgm:prSet presAssocID="{C039B7F2-1535-4A85-8D08-74081DB23085}" presName="sibTrans" presStyleCnt="0"/>
      <dgm:spPr/>
      <dgm:t>
        <a:bodyPr/>
        <a:lstStyle/>
        <a:p>
          <a:endParaRPr lang="ru-RU"/>
        </a:p>
      </dgm:t>
    </dgm:pt>
    <dgm:pt modelId="{7427280B-15F7-4138-8E75-2663150A0105}" type="pres">
      <dgm:prSet presAssocID="{56A76212-04AB-492F-9475-A5FE2797B9E5}" presName="node" presStyleLbl="node1" presStyleIdx="3" presStyleCnt="6" custLinFactX="11621" custLinFactNeighborX="100000" custLinFactNeighborY="-7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CDAC05-75C9-46D2-9641-4EF25C3EB5E7}" type="pres">
      <dgm:prSet presAssocID="{2C2A94A2-6909-4D15-B790-E239E07CABB5}" presName="sibTrans" presStyleCnt="0"/>
      <dgm:spPr/>
      <dgm:t>
        <a:bodyPr/>
        <a:lstStyle/>
        <a:p>
          <a:endParaRPr lang="ru-RU"/>
        </a:p>
      </dgm:t>
    </dgm:pt>
    <dgm:pt modelId="{AEAAC777-F801-49FD-A9DA-8215034B898C}" type="pres">
      <dgm:prSet presAssocID="{9B09EE2A-6817-4011-9249-261C2F1A4ADE}" presName="node" presStyleLbl="node1" presStyleIdx="4" presStyleCnt="6" custLinFactX="13497" custLinFactNeighborX="100000" custLinFactNeighborY="-7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8FC05B-A399-40CB-B550-7035EA1E1A12}" type="pres">
      <dgm:prSet presAssocID="{DDD38D7E-5BB3-49F4-8426-F923450BDE0D}" presName="sibTrans" presStyleCnt="0"/>
      <dgm:spPr/>
      <dgm:t>
        <a:bodyPr/>
        <a:lstStyle/>
        <a:p>
          <a:endParaRPr lang="ru-RU"/>
        </a:p>
      </dgm:t>
    </dgm:pt>
    <dgm:pt modelId="{EF0021D8-E462-4E59-B563-86BB9A22D6CD}" type="pres">
      <dgm:prSet presAssocID="{E8779476-B70C-4D0F-AACA-8D62061F3DE6}" presName="node" presStyleLbl="node1" presStyleIdx="5" presStyleCnt="6" custLinFactX="-100000" custLinFactNeighborX="-123279" custLinFactNeighborY="-7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24F8C45-653E-4995-A70C-9F62F261FCFD}" srcId="{3AB64AB2-F267-467D-8D0B-D8F43013038C}" destId="{743F4E5B-8396-4EF9-95A3-8D8F415B41E9}" srcOrd="2" destOrd="0" parTransId="{51172C34-3943-4206-B16E-F3E2B9B1BF0F}" sibTransId="{C039B7F2-1535-4A85-8D08-74081DB23085}"/>
    <dgm:cxn modelId="{D2409DE9-2FFA-4BBF-84DA-EA5734FEF5C8}" type="presOf" srcId="{743F4E5B-8396-4EF9-95A3-8D8F415B41E9}" destId="{7CE8F408-698D-4798-83E6-9EBB99741805}" srcOrd="0" destOrd="0" presId="urn:microsoft.com/office/officeart/2005/8/layout/default"/>
    <dgm:cxn modelId="{A3B2584B-9ED2-43C6-9641-40FE2A1DC21A}" srcId="{3AB64AB2-F267-467D-8D0B-D8F43013038C}" destId="{56A76212-04AB-492F-9475-A5FE2797B9E5}" srcOrd="3" destOrd="0" parTransId="{738C90D7-3E4F-4956-BAD0-FE079AA3DD62}" sibTransId="{2C2A94A2-6909-4D15-B790-E239E07CABB5}"/>
    <dgm:cxn modelId="{AB8470A7-7CA4-4A20-9830-8E3796887D1A}" type="presOf" srcId="{3AB64AB2-F267-467D-8D0B-D8F43013038C}" destId="{59A2399A-F319-4E7C-A1ED-33EB3E067C02}" srcOrd="0" destOrd="0" presId="urn:microsoft.com/office/officeart/2005/8/layout/default"/>
    <dgm:cxn modelId="{C082868B-C8B2-43C7-A309-B3007B784450}" type="presOf" srcId="{9B09EE2A-6817-4011-9249-261C2F1A4ADE}" destId="{AEAAC777-F801-49FD-A9DA-8215034B898C}" srcOrd="0" destOrd="0" presId="urn:microsoft.com/office/officeart/2005/8/layout/default"/>
    <dgm:cxn modelId="{52CA0A35-1D67-4EA4-815F-3CEDF1798374}" type="presOf" srcId="{017124B8-460B-4223-BE9F-B4F858003070}" destId="{F782D858-6CB9-4287-B8FB-6406994CA947}" srcOrd="0" destOrd="0" presId="urn:microsoft.com/office/officeart/2005/8/layout/default"/>
    <dgm:cxn modelId="{BF693FE1-8E00-4D00-B0AE-8281C5B46B9B}" srcId="{3AB64AB2-F267-467D-8D0B-D8F43013038C}" destId="{E8779476-B70C-4D0F-AACA-8D62061F3DE6}" srcOrd="5" destOrd="0" parTransId="{403BFE9A-A21C-4D6F-BE3B-580D2696B527}" sibTransId="{979A78F5-717F-433C-A8AB-68E36D04BE77}"/>
    <dgm:cxn modelId="{A3469D4D-2EC0-4D8F-8D4D-71591DFAA644}" srcId="{3AB64AB2-F267-467D-8D0B-D8F43013038C}" destId="{2D5F9F43-CF2F-44C1-A8D6-578DC3A360CB}" srcOrd="1" destOrd="0" parTransId="{99A23AB6-458A-4A10-824E-DAB044011867}" sibTransId="{D17F404D-206F-44B8-8285-FF42216EC826}"/>
    <dgm:cxn modelId="{9047C76C-F35D-473C-9BD4-C63B466ED314}" type="presOf" srcId="{56A76212-04AB-492F-9475-A5FE2797B9E5}" destId="{7427280B-15F7-4138-8E75-2663150A0105}" srcOrd="0" destOrd="0" presId="urn:microsoft.com/office/officeart/2005/8/layout/default"/>
    <dgm:cxn modelId="{EAA7B692-BD93-4EB4-B3E9-35A1749508C7}" srcId="{3AB64AB2-F267-467D-8D0B-D8F43013038C}" destId="{9B09EE2A-6817-4011-9249-261C2F1A4ADE}" srcOrd="4" destOrd="0" parTransId="{B1D85DA5-DC0A-4FC9-B213-A1020B987BB1}" sibTransId="{DDD38D7E-5BB3-49F4-8426-F923450BDE0D}"/>
    <dgm:cxn modelId="{8554AB0B-C77D-41FA-B912-7F82E44FD159}" type="presOf" srcId="{E8779476-B70C-4D0F-AACA-8D62061F3DE6}" destId="{EF0021D8-E462-4E59-B563-86BB9A22D6CD}" srcOrd="0" destOrd="0" presId="urn:microsoft.com/office/officeart/2005/8/layout/default"/>
    <dgm:cxn modelId="{2AE80A5A-E4DC-49D4-8C72-5752465CD4AF}" srcId="{3AB64AB2-F267-467D-8D0B-D8F43013038C}" destId="{017124B8-460B-4223-BE9F-B4F858003070}" srcOrd="0" destOrd="0" parTransId="{D5704123-0FD7-470B-80CE-4219557A2EDF}" sibTransId="{AA805FB3-1B88-432B-B55E-B56AF45617DC}"/>
    <dgm:cxn modelId="{C0B2E552-B02E-47E7-B7D1-02D5262C7D2D}" type="presOf" srcId="{2D5F9F43-CF2F-44C1-A8D6-578DC3A360CB}" destId="{71A5D502-38F4-4D8B-99DB-A111ADC60A93}" srcOrd="0" destOrd="0" presId="urn:microsoft.com/office/officeart/2005/8/layout/default"/>
    <dgm:cxn modelId="{E775B26E-9C98-471F-B253-5A387F01BC6C}" type="presParOf" srcId="{59A2399A-F319-4E7C-A1ED-33EB3E067C02}" destId="{F782D858-6CB9-4287-B8FB-6406994CA947}" srcOrd="0" destOrd="0" presId="urn:microsoft.com/office/officeart/2005/8/layout/default"/>
    <dgm:cxn modelId="{59C6425A-5B8A-4E47-9123-D82AF1C07A4C}" type="presParOf" srcId="{59A2399A-F319-4E7C-A1ED-33EB3E067C02}" destId="{1031DA7C-E4E5-445C-9E9E-A504B58226A3}" srcOrd="1" destOrd="0" presId="urn:microsoft.com/office/officeart/2005/8/layout/default"/>
    <dgm:cxn modelId="{D9EDA1B8-E43C-4DF4-9B39-180237938EBD}" type="presParOf" srcId="{59A2399A-F319-4E7C-A1ED-33EB3E067C02}" destId="{71A5D502-38F4-4D8B-99DB-A111ADC60A93}" srcOrd="2" destOrd="0" presId="urn:microsoft.com/office/officeart/2005/8/layout/default"/>
    <dgm:cxn modelId="{81E40481-255F-4CF6-B53C-DAB274DF1FF7}" type="presParOf" srcId="{59A2399A-F319-4E7C-A1ED-33EB3E067C02}" destId="{855DA696-95D1-4C24-A42F-29345ECB376B}" srcOrd="3" destOrd="0" presId="urn:microsoft.com/office/officeart/2005/8/layout/default"/>
    <dgm:cxn modelId="{697B3878-BEEF-4095-B350-7D1EDA62705A}" type="presParOf" srcId="{59A2399A-F319-4E7C-A1ED-33EB3E067C02}" destId="{7CE8F408-698D-4798-83E6-9EBB99741805}" srcOrd="4" destOrd="0" presId="urn:microsoft.com/office/officeart/2005/8/layout/default"/>
    <dgm:cxn modelId="{A1EFDEB9-8149-48A7-8275-B0ABA64EC565}" type="presParOf" srcId="{59A2399A-F319-4E7C-A1ED-33EB3E067C02}" destId="{D407ED29-4679-4C69-AB27-C920A2090FC7}" srcOrd="5" destOrd="0" presId="urn:microsoft.com/office/officeart/2005/8/layout/default"/>
    <dgm:cxn modelId="{927EC300-D9EE-48D7-A53A-D9B7213CEE26}" type="presParOf" srcId="{59A2399A-F319-4E7C-A1ED-33EB3E067C02}" destId="{7427280B-15F7-4138-8E75-2663150A0105}" srcOrd="6" destOrd="0" presId="urn:microsoft.com/office/officeart/2005/8/layout/default"/>
    <dgm:cxn modelId="{A759E812-94E6-46B0-B807-262CD01E6AFE}" type="presParOf" srcId="{59A2399A-F319-4E7C-A1ED-33EB3E067C02}" destId="{DBCDAC05-75C9-46D2-9641-4EF25C3EB5E7}" srcOrd="7" destOrd="0" presId="urn:microsoft.com/office/officeart/2005/8/layout/default"/>
    <dgm:cxn modelId="{7CF3816B-69FF-4DCD-9EE5-47FD7872DD76}" type="presParOf" srcId="{59A2399A-F319-4E7C-A1ED-33EB3E067C02}" destId="{AEAAC777-F801-49FD-A9DA-8215034B898C}" srcOrd="8" destOrd="0" presId="urn:microsoft.com/office/officeart/2005/8/layout/default"/>
    <dgm:cxn modelId="{25DDD0C4-1336-4070-8EA3-9B508D8C0A43}" type="presParOf" srcId="{59A2399A-F319-4E7C-A1ED-33EB3E067C02}" destId="{978FC05B-A399-40CB-B550-7035EA1E1A12}" srcOrd="9" destOrd="0" presId="urn:microsoft.com/office/officeart/2005/8/layout/default"/>
    <dgm:cxn modelId="{E6D3804F-4854-429A-AE73-CAED5475ACE8}" type="presParOf" srcId="{59A2399A-F319-4E7C-A1ED-33EB3E067C02}" destId="{EF0021D8-E462-4E59-B563-86BB9A22D6CD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64DAA16-1758-485E-9340-FA55FFC921E7}" type="doc">
      <dgm:prSet loTypeId="urn:microsoft.com/office/officeart/2005/8/layout/hProcess7" loCatId="list" qsTypeId="urn:microsoft.com/office/officeart/2005/8/quickstyle/3d7" qsCatId="3D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A3CB6058-0D1D-435B-8864-7A3BDD33FCC5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Перечень МО, участвующих в 2018 году в ПДН СП и СЗП</a:t>
          </a:r>
          <a:endParaRPr lang="ru-RU" dirty="0">
            <a:solidFill>
              <a:schemeClr val="bg1"/>
            </a:solidFill>
          </a:endParaRPr>
        </a:p>
      </dgm:t>
    </dgm:pt>
    <dgm:pt modelId="{129C4E6D-91E4-433F-B8D0-90425E301B97}" type="parTrans" cxnId="{2A2266A0-B6D6-44B6-AC61-7FF7716A1222}">
      <dgm:prSet/>
      <dgm:spPr/>
      <dgm:t>
        <a:bodyPr/>
        <a:lstStyle/>
        <a:p>
          <a:endParaRPr lang="ru-RU"/>
        </a:p>
      </dgm:t>
    </dgm:pt>
    <dgm:pt modelId="{2ED809FB-D263-4CCD-9388-5195B8F36C3A}" type="sibTrans" cxnId="{2A2266A0-B6D6-44B6-AC61-7FF7716A1222}">
      <dgm:prSet/>
      <dgm:spPr/>
      <dgm:t>
        <a:bodyPr/>
        <a:lstStyle/>
        <a:p>
          <a:endParaRPr lang="ru-RU"/>
        </a:p>
      </dgm:t>
    </dgm:pt>
    <dgm:pt modelId="{DA6BB5E4-BFB7-4718-B4C1-27D02B3A1AB6}">
      <dgm:prSet phldrT="[Текст]"/>
      <dgm:spPr/>
      <dgm:t>
        <a:bodyPr/>
        <a:lstStyle/>
        <a:p>
          <a:r>
            <a:rPr lang="ru-RU" dirty="0" smtClean="0"/>
            <a:t>Перечень МО, имеющих долг перед СМО по доп.классу 30 на 01.01.2018г.</a:t>
          </a:r>
          <a:endParaRPr lang="ru-RU" dirty="0"/>
        </a:p>
      </dgm:t>
    </dgm:pt>
    <dgm:pt modelId="{7FD1D4F2-53D0-4BA6-86D5-5390CC9BEA79}" type="parTrans" cxnId="{858103E7-161B-467D-8456-B6B848D46A33}">
      <dgm:prSet/>
      <dgm:spPr/>
      <dgm:t>
        <a:bodyPr/>
        <a:lstStyle/>
        <a:p>
          <a:endParaRPr lang="ru-RU"/>
        </a:p>
      </dgm:t>
    </dgm:pt>
    <dgm:pt modelId="{078DE6F8-F19A-4EF4-98D4-582E873F6D45}" type="sibTrans" cxnId="{858103E7-161B-467D-8456-B6B848D46A33}">
      <dgm:prSet/>
      <dgm:spPr/>
      <dgm:t>
        <a:bodyPr/>
        <a:lstStyle/>
        <a:p>
          <a:endParaRPr lang="ru-RU"/>
        </a:p>
      </dgm:t>
    </dgm:pt>
    <dgm:pt modelId="{66F7504D-5213-4C55-9BBB-427BA10B61D6}">
      <dgm:prSet phldrT="[Текст]" custT="1"/>
      <dgm:spPr/>
      <dgm:t>
        <a:bodyPr/>
        <a:lstStyle/>
        <a:p>
          <a:r>
            <a:rPr lang="ru-RU" sz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dirty="0" err="1" smtClean="0">
              <a:latin typeface="Arial" pitchFamily="34" charset="0"/>
              <a:cs typeface="Arial" pitchFamily="34" charset="0"/>
            </a:rPr>
            <a:t>Абыйская</a:t>
          </a:r>
          <a:r>
            <a:rPr lang="ru-RU" sz="1200" dirty="0" smtClean="0">
              <a:latin typeface="Arial" pitchFamily="34" charset="0"/>
              <a:cs typeface="Arial" pitchFamily="34" charset="0"/>
            </a:rPr>
            <a:t> ЦРБ» +3 910,2т.р.;</a:t>
          </a:r>
          <a:endParaRPr lang="ru-RU" sz="1200" dirty="0"/>
        </a:p>
      </dgm:t>
    </dgm:pt>
    <dgm:pt modelId="{6961581D-F682-4CE7-BFAE-F3B6BD289594}" type="parTrans" cxnId="{70F69E03-79BD-4C21-9883-F395DE2551FB}">
      <dgm:prSet/>
      <dgm:spPr/>
      <dgm:t>
        <a:bodyPr/>
        <a:lstStyle/>
        <a:p>
          <a:endParaRPr lang="ru-RU"/>
        </a:p>
      </dgm:t>
    </dgm:pt>
    <dgm:pt modelId="{79A5E323-4A85-4F7C-998F-3E9855CD71E0}" type="sibTrans" cxnId="{70F69E03-79BD-4C21-9883-F395DE2551FB}">
      <dgm:prSet/>
      <dgm:spPr/>
      <dgm:t>
        <a:bodyPr/>
        <a:lstStyle/>
        <a:p>
          <a:endParaRPr lang="ru-RU"/>
        </a:p>
      </dgm:t>
    </dgm:pt>
    <dgm:pt modelId="{4126CB2E-1D2F-4A12-A58D-B66175753886}">
      <dgm:prSet custT="1"/>
      <dgm:spPr/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Булунская</a:t>
          </a:r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ЦРБ»;</a:t>
          </a:r>
          <a:endParaRPr lang="ru-RU" sz="14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9FC24EBD-4CF9-417A-96CF-8F485CA27015}" type="parTrans" cxnId="{CD8B6F0D-15A1-4AD9-809C-FD129D103E4C}">
      <dgm:prSet/>
      <dgm:spPr/>
      <dgm:t>
        <a:bodyPr/>
        <a:lstStyle/>
        <a:p>
          <a:endParaRPr lang="ru-RU"/>
        </a:p>
      </dgm:t>
    </dgm:pt>
    <dgm:pt modelId="{3BBC9EFA-7DAC-4DB6-BB7B-4215FBFA35F3}" type="sibTrans" cxnId="{CD8B6F0D-15A1-4AD9-809C-FD129D103E4C}">
      <dgm:prSet/>
      <dgm:spPr/>
      <dgm:t>
        <a:bodyPr/>
        <a:lstStyle/>
        <a:p>
          <a:endParaRPr lang="ru-RU"/>
        </a:p>
      </dgm:t>
    </dgm:pt>
    <dgm:pt modelId="{C39BE4A5-49F8-4A7D-BB0D-15FC80E1FF1C}">
      <dgm:prSet custT="1"/>
      <dgm:spPr/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Верхнеколымская</a:t>
          </a:r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ЦРБ»;</a:t>
          </a:r>
          <a:endParaRPr lang="ru-RU" sz="14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5FAF5565-0B6E-4105-BCB0-8736721150F4}" type="parTrans" cxnId="{04A21FF0-FAB5-4695-9D28-C88AE6287A0C}">
      <dgm:prSet/>
      <dgm:spPr/>
      <dgm:t>
        <a:bodyPr/>
        <a:lstStyle/>
        <a:p>
          <a:endParaRPr lang="ru-RU"/>
        </a:p>
      </dgm:t>
    </dgm:pt>
    <dgm:pt modelId="{B97130FE-AE99-40E7-8075-1DE423BF248C}" type="sibTrans" cxnId="{04A21FF0-FAB5-4695-9D28-C88AE6287A0C}">
      <dgm:prSet/>
      <dgm:spPr/>
      <dgm:t>
        <a:bodyPr/>
        <a:lstStyle/>
        <a:p>
          <a:endParaRPr lang="ru-RU"/>
        </a:p>
      </dgm:t>
    </dgm:pt>
    <dgm:pt modelId="{7F545AA9-F886-46A4-B602-8FD022FD158A}">
      <dgm:prSet custT="1"/>
      <dgm:spPr/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Верхоянская</a:t>
          </a:r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ЦРБ»;</a:t>
          </a:r>
          <a:endParaRPr lang="ru-RU" sz="14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5FC497A0-EBE4-40EA-9658-347B9E0227E8}" type="parTrans" cxnId="{FE1D2ECD-F91A-40FF-AFE7-073F322474AC}">
      <dgm:prSet/>
      <dgm:spPr/>
      <dgm:t>
        <a:bodyPr/>
        <a:lstStyle/>
        <a:p>
          <a:endParaRPr lang="ru-RU"/>
        </a:p>
      </dgm:t>
    </dgm:pt>
    <dgm:pt modelId="{82BF55D8-9260-4594-B336-69D0FD96E194}" type="sibTrans" cxnId="{FE1D2ECD-F91A-40FF-AFE7-073F322474AC}">
      <dgm:prSet/>
      <dgm:spPr/>
      <dgm:t>
        <a:bodyPr/>
        <a:lstStyle/>
        <a:p>
          <a:endParaRPr lang="ru-RU"/>
        </a:p>
      </dgm:t>
    </dgm:pt>
    <dgm:pt modelId="{C7C4A541-D7D2-442D-AB16-FCAE858E9C84}">
      <dgm:prSet custT="1"/>
      <dgm:spPr/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Жиганская</a:t>
          </a:r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ЦРБ»;</a:t>
          </a:r>
          <a:endParaRPr lang="ru-RU" sz="14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839CAA71-60E0-4913-90E2-524A92AAD07D}" type="parTrans" cxnId="{069D9A95-C932-4DCD-A54D-3F4B5852B9F7}">
      <dgm:prSet/>
      <dgm:spPr/>
      <dgm:t>
        <a:bodyPr/>
        <a:lstStyle/>
        <a:p>
          <a:endParaRPr lang="ru-RU"/>
        </a:p>
      </dgm:t>
    </dgm:pt>
    <dgm:pt modelId="{A67E8F01-FFB2-417C-80C2-B3A4804C9437}" type="sibTrans" cxnId="{069D9A95-C932-4DCD-A54D-3F4B5852B9F7}">
      <dgm:prSet/>
      <dgm:spPr/>
      <dgm:t>
        <a:bodyPr/>
        <a:lstStyle/>
        <a:p>
          <a:endParaRPr lang="ru-RU"/>
        </a:p>
      </dgm:t>
    </dgm:pt>
    <dgm:pt modelId="{2361FBA0-B474-4C5C-B82C-18C6B45595B6}">
      <dgm:prSet custT="1"/>
      <dgm:spPr/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Момская</a:t>
          </a:r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ЦРБ»;</a:t>
          </a:r>
          <a:endParaRPr lang="ru-RU" sz="14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0F60471E-7A4A-486B-A534-3E6564C3DCED}" type="parTrans" cxnId="{19D81A7B-65D5-4670-88BD-EF7D23893D4C}">
      <dgm:prSet/>
      <dgm:spPr/>
      <dgm:t>
        <a:bodyPr/>
        <a:lstStyle/>
        <a:p>
          <a:endParaRPr lang="ru-RU"/>
        </a:p>
      </dgm:t>
    </dgm:pt>
    <dgm:pt modelId="{1DD3AF0E-8EBE-424B-A646-BC5D3779EAA0}" type="sibTrans" cxnId="{19D81A7B-65D5-4670-88BD-EF7D23893D4C}">
      <dgm:prSet/>
      <dgm:spPr/>
      <dgm:t>
        <a:bodyPr/>
        <a:lstStyle/>
        <a:p>
          <a:endParaRPr lang="ru-RU"/>
        </a:p>
      </dgm:t>
    </dgm:pt>
    <dgm:pt modelId="{3379E117-528D-4F02-B205-523CE6FC100B}">
      <dgm:prSet custT="1"/>
      <dgm:spPr/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Нижнеколымская</a:t>
          </a:r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ЦРБ»;</a:t>
          </a:r>
          <a:endParaRPr lang="ru-RU" sz="14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D72FDBC0-A34A-45AA-B7F1-2D94552A74FC}" type="parTrans" cxnId="{EAED933F-4EBD-49B1-82FE-31249374547F}">
      <dgm:prSet/>
      <dgm:spPr/>
      <dgm:t>
        <a:bodyPr/>
        <a:lstStyle/>
        <a:p>
          <a:endParaRPr lang="ru-RU"/>
        </a:p>
      </dgm:t>
    </dgm:pt>
    <dgm:pt modelId="{9737FCAF-881D-4646-87B3-CB5C2A08D60F}" type="sibTrans" cxnId="{EAED933F-4EBD-49B1-82FE-31249374547F}">
      <dgm:prSet/>
      <dgm:spPr/>
      <dgm:t>
        <a:bodyPr/>
        <a:lstStyle/>
        <a:p>
          <a:endParaRPr lang="ru-RU"/>
        </a:p>
      </dgm:t>
    </dgm:pt>
    <dgm:pt modelId="{3780561C-195A-4E6A-8231-C2FAC6766EE4}">
      <dgm:prSet custT="1"/>
      <dgm:spPr/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Оленекская</a:t>
          </a:r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ЦРБ»;</a:t>
          </a:r>
          <a:endParaRPr lang="ru-RU" sz="14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2A3721F6-A13E-48E2-82F4-BC940FA5758D}" type="parTrans" cxnId="{54CFA0AE-FBC1-4042-9580-A5BF43D93589}">
      <dgm:prSet/>
      <dgm:spPr/>
      <dgm:t>
        <a:bodyPr/>
        <a:lstStyle/>
        <a:p>
          <a:endParaRPr lang="ru-RU"/>
        </a:p>
      </dgm:t>
    </dgm:pt>
    <dgm:pt modelId="{2BE6E946-565B-4527-9137-9CC4A8687453}" type="sibTrans" cxnId="{54CFA0AE-FBC1-4042-9580-A5BF43D93589}">
      <dgm:prSet/>
      <dgm:spPr/>
      <dgm:t>
        <a:bodyPr/>
        <a:lstStyle/>
        <a:p>
          <a:endParaRPr lang="ru-RU"/>
        </a:p>
      </dgm:t>
    </dgm:pt>
    <dgm:pt modelId="{BA19C5B9-0DB5-4CEE-A878-E508B2456882}">
      <dgm:prSet custT="1"/>
      <dgm:spPr/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Среднеколымская</a:t>
          </a:r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ЦРБ»;</a:t>
          </a:r>
          <a:endParaRPr lang="ru-RU" sz="14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17ACDC80-E1BF-4773-A217-140134AA1CC9}" type="parTrans" cxnId="{79194752-3DF7-48FB-B8F8-8A5F035BD57B}">
      <dgm:prSet/>
      <dgm:spPr/>
      <dgm:t>
        <a:bodyPr/>
        <a:lstStyle/>
        <a:p>
          <a:endParaRPr lang="ru-RU"/>
        </a:p>
      </dgm:t>
    </dgm:pt>
    <dgm:pt modelId="{E9AE77A9-47DF-45F8-AA2D-251FF74B961E}" type="sibTrans" cxnId="{79194752-3DF7-48FB-B8F8-8A5F035BD57B}">
      <dgm:prSet/>
      <dgm:spPr/>
      <dgm:t>
        <a:bodyPr/>
        <a:lstStyle/>
        <a:p>
          <a:endParaRPr lang="ru-RU"/>
        </a:p>
      </dgm:t>
    </dgm:pt>
    <dgm:pt modelId="{EB6BC8B3-009F-44FA-A3A5-9B7695B692C3}">
      <dgm:prSet custT="1"/>
      <dgm:spPr/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Томпонская</a:t>
          </a:r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 (с 21.02.2018г.)</a:t>
          </a:r>
          <a:endParaRPr lang="ru-RU" sz="14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F7D0368D-BE9E-4F6D-910D-477A530CBA15}" type="parTrans" cxnId="{E2BDB881-25F3-4013-90A6-40A21167E88B}">
      <dgm:prSet/>
      <dgm:spPr/>
      <dgm:t>
        <a:bodyPr/>
        <a:lstStyle/>
        <a:p>
          <a:endParaRPr lang="ru-RU"/>
        </a:p>
      </dgm:t>
    </dgm:pt>
    <dgm:pt modelId="{75401B33-BBB5-4621-8316-53D4A4CFF3F1}" type="sibTrans" cxnId="{E2BDB881-25F3-4013-90A6-40A21167E88B}">
      <dgm:prSet/>
      <dgm:spPr/>
      <dgm:t>
        <a:bodyPr/>
        <a:lstStyle/>
        <a:p>
          <a:endParaRPr lang="ru-RU"/>
        </a:p>
      </dgm:t>
    </dgm:pt>
    <dgm:pt modelId="{5196B054-4C52-4111-9512-38900B2B286E}">
      <dgm:prSet custT="1"/>
      <dgm:spPr/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Усть-Янская</a:t>
          </a:r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ЦРБ»;</a:t>
          </a:r>
          <a:endParaRPr lang="ru-RU" sz="14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6E300A46-FF38-41ED-B6A6-03C023C489A6}" type="parTrans" cxnId="{A3EB18F0-BB04-4946-8459-29643FCD6A85}">
      <dgm:prSet/>
      <dgm:spPr/>
      <dgm:t>
        <a:bodyPr/>
        <a:lstStyle/>
        <a:p>
          <a:endParaRPr lang="ru-RU"/>
        </a:p>
      </dgm:t>
    </dgm:pt>
    <dgm:pt modelId="{07438239-2F5D-450C-A074-9D1D034F08CC}" type="sibTrans" cxnId="{A3EB18F0-BB04-4946-8459-29643FCD6A85}">
      <dgm:prSet/>
      <dgm:spPr/>
      <dgm:t>
        <a:bodyPr/>
        <a:lstStyle/>
        <a:p>
          <a:endParaRPr lang="ru-RU"/>
        </a:p>
      </dgm:t>
    </dgm:pt>
    <dgm:pt modelId="{C6695912-A7C9-428D-85A3-EBA41B7B8A50}">
      <dgm:prSet custT="1"/>
      <dgm:spPr/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Эвено-Бытантайская</a:t>
          </a:r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</a:t>
          </a:r>
          <a:endParaRPr lang="ru-RU" sz="1400" dirty="0">
            <a:solidFill>
              <a:schemeClr val="bg1"/>
            </a:solidFill>
          </a:endParaRPr>
        </a:p>
      </dgm:t>
    </dgm:pt>
    <dgm:pt modelId="{F9BE445B-8317-4DD9-944D-C61C49C308EC}" type="parTrans" cxnId="{776A058B-AFB9-4C9E-B2D8-DC5C8A8AE229}">
      <dgm:prSet/>
      <dgm:spPr/>
      <dgm:t>
        <a:bodyPr/>
        <a:lstStyle/>
        <a:p>
          <a:endParaRPr lang="ru-RU"/>
        </a:p>
      </dgm:t>
    </dgm:pt>
    <dgm:pt modelId="{2A393799-879C-45DD-BC3A-5EF06A4C747A}" type="sibTrans" cxnId="{776A058B-AFB9-4C9E-B2D8-DC5C8A8AE229}">
      <dgm:prSet/>
      <dgm:spPr/>
      <dgm:t>
        <a:bodyPr/>
        <a:lstStyle/>
        <a:p>
          <a:endParaRPr lang="ru-RU"/>
        </a:p>
      </dgm:t>
    </dgm:pt>
    <dgm:pt modelId="{87BA2AFF-F510-4489-BEBC-956280B90009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Абыйская</a:t>
          </a:r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ЦРБ»;</a:t>
          </a:r>
          <a:endParaRPr lang="ru-RU" sz="1400" dirty="0">
            <a:solidFill>
              <a:schemeClr val="bg1"/>
            </a:solidFill>
          </a:endParaRPr>
        </a:p>
      </dgm:t>
    </dgm:pt>
    <dgm:pt modelId="{63644DAB-2C23-4670-A467-5943E067F444}" type="parTrans" cxnId="{6D6B2E58-4132-48B9-93F8-23855564308E}">
      <dgm:prSet/>
      <dgm:spPr/>
      <dgm:t>
        <a:bodyPr/>
        <a:lstStyle/>
        <a:p>
          <a:endParaRPr lang="ru-RU"/>
        </a:p>
      </dgm:t>
    </dgm:pt>
    <dgm:pt modelId="{BD04DBA2-B0A6-411B-BCEC-FCD1CE539B80}" type="sibTrans" cxnId="{6D6B2E58-4132-48B9-93F8-23855564308E}">
      <dgm:prSet/>
      <dgm:spPr/>
      <dgm:t>
        <a:bodyPr/>
        <a:lstStyle/>
        <a:p>
          <a:endParaRPr lang="ru-RU"/>
        </a:p>
      </dgm:t>
    </dgm:pt>
    <dgm:pt modelId="{DF656A34-4A15-4BA9-9507-1242A89A1A77}">
      <dgm:prSet custT="1"/>
      <dgm:spPr/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Аллаиховская</a:t>
          </a:r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ЦРБ»;</a:t>
          </a:r>
          <a:endParaRPr lang="ru-RU" sz="14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E9F9C065-D4DB-4255-AE58-2DA73F9E15AE}" type="parTrans" cxnId="{BC3BADF1-D29C-4623-8F0F-C800EDF43D2E}">
      <dgm:prSet/>
      <dgm:spPr/>
      <dgm:t>
        <a:bodyPr/>
        <a:lstStyle/>
        <a:p>
          <a:endParaRPr lang="ru-RU"/>
        </a:p>
      </dgm:t>
    </dgm:pt>
    <dgm:pt modelId="{E1BB611C-5FD5-4189-8E74-D93550FC48C7}" type="sibTrans" cxnId="{BC3BADF1-D29C-4623-8F0F-C800EDF43D2E}">
      <dgm:prSet/>
      <dgm:spPr/>
      <dgm:t>
        <a:bodyPr/>
        <a:lstStyle/>
        <a:p>
          <a:endParaRPr lang="ru-RU"/>
        </a:p>
      </dgm:t>
    </dgm:pt>
    <dgm:pt modelId="{F4366135-26E0-455B-A5FF-CDF6ACD0531D}">
      <dgm:prSet custT="1"/>
      <dgm:spPr/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Анабарская</a:t>
          </a:r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ЦРБ»;</a:t>
          </a:r>
          <a:endParaRPr lang="ru-RU" sz="14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81DA745D-55B3-4B65-A868-38C4BC67B6F5}" type="parTrans" cxnId="{B751C99C-49B9-4C2D-81B4-A7E29BA295B2}">
      <dgm:prSet/>
      <dgm:spPr/>
      <dgm:t>
        <a:bodyPr/>
        <a:lstStyle/>
        <a:p>
          <a:endParaRPr lang="ru-RU"/>
        </a:p>
      </dgm:t>
    </dgm:pt>
    <dgm:pt modelId="{A0483C04-3073-427B-B177-66FDCF19283A}" type="sibTrans" cxnId="{B751C99C-49B9-4C2D-81B4-A7E29BA295B2}">
      <dgm:prSet/>
      <dgm:spPr/>
      <dgm:t>
        <a:bodyPr/>
        <a:lstStyle/>
        <a:p>
          <a:endParaRPr lang="ru-RU"/>
        </a:p>
      </dgm:t>
    </dgm:pt>
    <dgm:pt modelId="{6C891FDF-2F54-4D64-AF8C-D01B4A71D130}">
      <dgm:prSet custT="1"/>
      <dgm:spPr/>
      <dgm:t>
        <a:bodyPr/>
        <a:lstStyle/>
        <a:p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Оймяконская</a:t>
          </a:r>
          <a:r>
            <a:rPr lang="ru-RU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 (с 21.02.2018г.);</a:t>
          </a:r>
          <a:endParaRPr lang="ru-RU" sz="14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E21BA7B5-C309-45D7-96C7-1D6F2651BAEA}" type="parTrans" cxnId="{72A48183-4EEE-4C83-AA1A-346A2A0B1906}">
      <dgm:prSet/>
      <dgm:spPr/>
      <dgm:t>
        <a:bodyPr/>
        <a:lstStyle/>
        <a:p>
          <a:endParaRPr lang="ru-RU"/>
        </a:p>
      </dgm:t>
    </dgm:pt>
    <dgm:pt modelId="{9407DA2E-1259-4F61-A36D-14F57D281BD7}" type="sibTrans" cxnId="{72A48183-4EEE-4C83-AA1A-346A2A0B1906}">
      <dgm:prSet/>
      <dgm:spPr/>
      <dgm:t>
        <a:bodyPr/>
        <a:lstStyle/>
        <a:p>
          <a:endParaRPr lang="ru-RU"/>
        </a:p>
      </dgm:t>
    </dgm:pt>
    <dgm:pt modelId="{A8E4CC3D-DC87-41BE-A276-63213A33F2B2}">
      <dgm:prSet custT="1"/>
      <dgm:spPr/>
      <dgm:t>
        <a:bodyPr/>
        <a:lstStyle/>
        <a:p>
          <a:r>
            <a:rPr lang="ru-RU" sz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dirty="0" err="1" smtClean="0">
              <a:latin typeface="Arial" pitchFamily="34" charset="0"/>
              <a:cs typeface="Arial" pitchFamily="34" charset="0"/>
            </a:rPr>
            <a:t>Аллаиховская</a:t>
          </a:r>
          <a:r>
            <a:rPr lang="ru-RU" sz="1200" dirty="0" smtClean="0">
              <a:latin typeface="Arial" pitchFamily="34" charset="0"/>
              <a:cs typeface="Arial" pitchFamily="34" charset="0"/>
            </a:rPr>
            <a:t> ЦРБ» +1 271,2 т.р.;</a:t>
          </a:r>
          <a:endParaRPr lang="ru-RU" sz="1200" dirty="0" smtClean="0">
            <a:latin typeface="Arial" pitchFamily="34" charset="0"/>
            <a:cs typeface="Arial" pitchFamily="34" charset="0"/>
          </a:endParaRPr>
        </a:p>
      </dgm:t>
    </dgm:pt>
    <dgm:pt modelId="{3DCD52C1-2ED1-45C0-B949-A02D2F65AB25}" type="parTrans" cxnId="{50C2DD5F-87CF-4EFD-AD17-00C2DE2894D4}">
      <dgm:prSet/>
      <dgm:spPr/>
      <dgm:t>
        <a:bodyPr/>
        <a:lstStyle/>
        <a:p>
          <a:endParaRPr lang="ru-RU"/>
        </a:p>
      </dgm:t>
    </dgm:pt>
    <dgm:pt modelId="{326A8062-FCAB-483F-9783-5816499A1867}" type="sibTrans" cxnId="{50C2DD5F-87CF-4EFD-AD17-00C2DE2894D4}">
      <dgm:prSet/>
      <dgm:spPr/>
      <dgm:t>
        <a:bodyPr/>
        <a:lstStyle/>
        <a:p>
          <a:endParaRPr lang="ru-RU"/>
        </a:p>
      </dgm:t>
    </dgm:pt>
    <dgm:pt modelId="{0287C6A6-FDB5-4C6A-B302-52333F5731B7}">
      <dgm:prSet custT="1"/>
      <dgm:spPr/>
      <dgm:t>
        <a:bodyPr/>
        <a:lstStyle/>
        <a:p>
          <a:r>
            <a:rPr lang="ru-RU" sz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dirty="0" err="1" smtClean="0">
              <a:latin typeface="Arial" pitchFamily="34" charset="0"/>
              <a:cs typeface="Arial" pitchFamily="34" charset="0"/>
            </a:rPr>
            <a:t>Анабарская</a:t>
          </a:r>
          <a:r>
            <a:rPr lang="ru-RU" sz="1200" dirty="0" smtClean="0">
              <a:latin typeface="Arial" pitchFamily="34" charset="0"/>
              <a:cs typeface="Arial" pitchFamily="34" charset="0"/>
            </a:rPr>
            <a:t> ЦРБ» +4 467,7 т.р.;</a:t>
          </a:r>
          <a:endParaRPr lang="ru-RU" sz="1200" dirty="0" smtClean="0">
            <a:latin typeface="Arial" pitchFamily="34" charset="0"/>
            <a:cs typeface="Arial" pitchFamily="34" charset="0"/>
          </a:endParaRPr>
        </a:p>
      </dgm:t>
    </dgm:pt>
    <dgm:pt modelId="{9E947143-6F42-4676-90BA-37747AAA3032}" type="parTrans" cxnId="{686FD903-7E74-422F-B65D-F5623A9D3490}">
      <dgm:prSet/>
      <dgm:spPr/>
      <dgm:t>
        <a:bodyPr/>
        <a:lstStyle/>
        <a:p>
          <a:endParaRPr lang="ru-RU"/>
        </a:p>
      </dgm:t>
    </dgm:pt>
    <dgm:pt modelId="{02AEF1EC-3FAB-4911-AB39-EB246BA41DCE}" type="sibTrans" cxnId="{686FD903-7E74-422F-B65D-F5623A9D3490}">
      <dgm:prSet/>
      <dgm:spPr/>
      <dgm:t>
        <a:bodyPr/>
        <a:lstStyle/>
        <a:p>
          <a:endParaRPr lang="ru-RU"/>
        </a:p>
      </dgm:t>
    </dgm:pt>
    <dgm:pt modelId="{B22C5999-5BA7-4CD7-9DA4-41EF6E9CE222}">
      <dgm:prSet custT="1"/>
      <dgm:spPr/>
      <dgm:t>
        <a:bodyPr/>
        <a:lstStyle/>
        <a:p>
          <a:r>
            <a:rPr lang="ru-RU" sz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dirty="0" err="1" smtClean="0">
              <a:latin typeface="Arial" pitchFamily="34" charset="0"/>
              <a:cs typeface="Arial" pitchFamily="34" charset="0"/>
            </a:rPr>
            <a:t>Булунская</a:t>
          </a:r>
          <a:r>
            <a:rPr lang="ru-RU" sz="1200" dirty="0" smtClean="0">
              <a:latin typeface="Arial" pitchFamily="34" charset="0"/>
              <a:cs typeface="Arial" pitchFamily="34" charset="0"/>
            </a:rPr>
            <a:t> ЦРБ» -567,2 т.р.;</a:t>
          </a:r>
          <a:endParaRPr lang="ru-RU" sz="1200" dirty="0" smtClean="0">
            <a:latin typeface="Arial" pitchFamily="34" charset="0"/>
            <a:cs typeface="Arial" pitchFamily="34" charset="0"/>
          </a:endParaRPr>
        </a:p>
      </dgm:t>
    </dgm:pt>
    <dgm:pt modelId="{2618EDBF-CD41-426A-8B79-2227DCD1A2C2}" type="parTrans" cxnId="{4B67B7F5-9C32-4692-8930-EFA2A9A9B861}">
      <dgm:prSet/>
      <dgm:spPr/>
      <dgm:t>
        <a:bodyPr/>
        <a:lstStyle/>
        <a:p>
          <a:endParaRPr lang="ru-RU"/>
        </a:p>
      </dgm:t>
    </dgm:pt>
    <dgm:pt modelId="{17C631BC-9DE3-4226-BF44-DEA6B1FCCB43}" type="sibTrans" cxnId="{4B67B7F5-9C32-4692-8930-EFA2A9A9B861}">
      <dgm:prSet/>
      <dgm:spPr/>
      <dgm:t>
        <a:bodyPr/>
        <a:lstStyle/>
        <a:p>
          <a:endParaRPr lang="ru-RU"/>
        </a:p>
      </dgm:t>
    </dgm:pt>
    <dgm:pt modelId="{7E56EB8F-6719-4BE2-BCBF-1AB0E496EEBD}">
      <dgm:prSet custT="1"/>
      <dgm:spPr/>
      <dgm:t>
        <a:bodyPr/>
        <a:lstStyle/>
        <a:p>
          <a:r>
            <a:rPr lang="ru-RU" sz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dirty="0" err="1" smtClean="0">
              <a:latin typeface="Arial" pitchFamily="34" charset="0"/>
              <a:cs typeface="Arial" pitchFamily="34" charset="0"/>
            </a:rPr>
            <a:t>Верхнеколымская</a:t>
          </a:r>
          <a:r>
            <a:rPr lang="ru-RU" sz="1200" dirty="0" smtClean="0">
              <a:latin typeface="Arial" pitchFamily="34" charset="0"/>
              <a:cs typeface="Arial" pitchFamily="34" charset="0"/>
            </a:rPr>
            <a:t> ЦРБ»             - 2 729,4т.р.;</a:t>
          </a:r>
          <a:endParaRPr lang="ru-RU" sz="1200" dirty="0" smtClean="0">
            <a:latin typeface="Arial" pitchFamily="34" charset="0"/>
            <a:cs typeface="Arial" pitchFamily="34" charset="0"/>
          </a:endParaRPr>
        </a:p>
      </dgm:t>
    </dgm:pt>
    <dgm:pt modelId="{9EB11ABA-74D6-40F9-8126-77E1716076B8}" type="parTrans" cxnId="{1F742B4C-5175-49E1-882F-0BF5B67D5BD1}">
      <dgm:prSet/>
      <dgm:spPr/>
      <dgm:t>
        <a:bodyPr/>
        <a:lstStyle/>
        <a:p>
          <a:endParaRPr lang="ru-RU"/>
        </a:p>
      </dgm:t>
    </dgm:pt>
    <dgm:pt modelId="{3AA3839A-4E2B-45A9-AD9D-A5916796F971}" type="sibTrans" cxnId="{1F742B4C-5175-49E1-882F-0BF5B67D5BD1}">
      <dgm:prSet/>
      <dgm:spPr/>
      <dgm:t>
        <a:bodyPr/>
        <a:lstStyle/>
        <a:p>
          <a:endParaRPr lang="ru-RU"/>
        </a:p>
      </dgm:t>
    </dgm:pt>
    <dgm:pt modelId="{A0724A27-4F0B-43F4-9A8D-976276B9E6B1}">
      <dgm:prSet custT="1"/>
      <dgm:spPr/>
      <dgm:t>
        <a:bodyPr/>
        <a:lstStyle/>
        <a:p>
          <a:r>
            <a:rPr lang="ru-RU" sz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dirty="0" err="1" smtClean="0">
              <a:latin typeface="Arial" pitchFamily="34" charset="0"/>
              <a:cs typeface="Arial" pitchFamily="34" charset="0"/>
            </a:rPr>
            <a:t>Верхоянская</a:t>
          </a:r>
          <a:r>
            <a:rPr lang="ru-RU" sz="1200" dirty="0" smtClean="0">
              <a:latin typeface="Arial" pitchFamily="34" charset="0"/>
              <a:cs typeface="Arial" pitchFamily="34" charset="0"/>
            </a:rPr>
            <a:t> ЦРБ» -5 944,7т.р.;</a:t>
          </a:r>
          <a:endParaRPr lang="ru-RU" sz="1200" dirty="0" smtClean="0">
            <a:latin typeface="Arial" pitchFamily="34" charset="0"/>
            <a:cs typeface="Arial" pitchFamily="34" charset="0"/>
          </a:endParaRPr>
        </a:p>
      </dgm:t>
    </dgm:pt>
    <dgm:pt modelId="{FEB80065-BB16-471B-9D4B-09B1FA43D8D9}" type="parTrans" cxnId="{8018076E-C6B2-4225-83DE-39E40175673F}">
      <dgm:prSet/>
      <dgm:spPr/>
      <dgm:t>
        <a:bodyPr/>
        <a:lstStyle/>
        <a:p>
          <a:endParaRPr lang="ru-RU"/>
        </a:p>
      </dgm:t>
    </dgm:pt>
    <dgm:pt modelId="{202C04C1-81A0-4F93-A832-C9F4ACEEF7FD}" type="sibTrans" cxnId="{8018076E-C6B2-4225-83DE-39E40175673F}">
      <dgm:prSet/>
      <dgm:spPr/>
      <dgm:t>
        <a:bodyPr/>
        <a:lstStyle/>
        <a:p>
          <a:endParaRPr lang="ru-RU"/>
        </a:p>
      </dgm:t>
    </dgm:pt>
    <dgm:pt modelId="{E3BF6FE5-D2FF-44CD-80C8-D42708685F99}">
      <dgm:prSet custT="1"/>
      <dgm:spPr/>
      <dgm:t>
        <a:bodyPr/>
        <a:lstStyle/>
        <a:p>
          <a:r>
            <a:rPr lang="ru-RU" sz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dirty="0" err="1" smtClean="0">
              <a:latin typeface="Arial" pitchFamily="34" charset="0"/>
              <a:cs typeface="Arial" pitchFamily="34" charset="0"/>
            </a:rPr>
            <a:t>Жиганская</a:t>
          </a:r>
          <a:r>
            <a:rPr lang="ru-RU" sz="1200" dirty="0" smtClean="0">
              <a:latin typeface="Arial" pitchFamily="34" charset="0"/>
              <a:cs typeface="Arial" pitchFamily="34" charset="0"/>
            </a:rPr>
            <a:t> ЦРБ» -1 110,8т.р.;</a:t>
          </a:r>
          <a:endParaRPr lang="ru-RU" sz="1200" dirty="0" smtClean="0">
            <a:latin typeface="Arial" pitchFamily="34" charset="0"/>
            <a:cs typeface="Arial" pitchFamily="34" charset="0"/>
          </a:endParaRPr>
        </a:p>
      </dgm:t>
    </dgm:pt>
    <dgm:pt modelId="{B1239A96-0731-4B8E-AD21-FDF31838E870}" type="parTrans" cxnId="{644B5A9F-540B-48D2-B507-5041B5EACFA7}">
      <dgm:prSet/>
      <dgm:spPr/>
      <dgm:t>
        <a:bodyPr/>
        <a:lstStyle/>
        <a:p>
          <a:endParaRPr lang="ru-RU"/>
        </a:p>
      </dgm:t>
    </dgm:pt>
    <dgm:pt modelId="{75749EC6-5937-47BB-8AFE-DFC4EEA38FC3}" type="sibTrans" cxnId="{644B5A9F-540B-48D2-B507-5041B5EACFA7}">
      <dgm:prSet/>
      <dgm:spPr/>
      <dgm:t>
        <a:bodyPr/>
        <a:lstStyle/>
        <a:p>
          <a:endParaRPr lang="ru-RU"/>
        </a:p>
      </dgm:t>
    </dgm:pt>
    <dgm:pt modelId="{76EB95A5-7C4A-47C4-AD46-86FC74BDF304}">
      <dgm:prSet custT="1"/>
      <dgm:spPr/>
      <dgm:t>
        <a:bodyPr/>
        <a:lstStyle/>
        <a:p>
          <a:r>
            <a:rPr lang="ru-RU" sz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dirty="0" err="1" smtClean="0">
              <a:latin typeface="Arial" pitchFamily="34" charset="0"/>
              <a:cs typeface="Arial" pitchFamily="34" charset="0"/>
            </a:rPr>
            <a:t>Момская</a:t>
          </a:r>
          <a:r>
            <a:rPr lang="ru-RU" sz="1200" dirty="0" smtClean="0">
              <a:latin typeface="Arial" pitchFamily="34" charset="0"/>
              <a:cs typeface="Arial" pitchFamily="34" charset="0"/>
            </a:rPr>
            <a:t> ЦРБ» + 325,2 т.р.;</a:t>
          </a:r>
          <a:endParaRPr lang="ru-RU" sz="1200" dirty="0" smtClean="0">
            <a:latin typeface="Arial" pitchFamily="34" charset="0"/>
            <a:cs typeface="Arial" pitchFamily="34" charset="0"/>
          </a:endParaRPr>
        </a:p>
      </dgm:t>
    </dgm:pt>
    <dgm:pt modelId="{EA04D238-0DDC-4D32-82BB-0D7AA6E37C55}" type="parTrans" cxnId="{1E6B64C3-8C46-49BE-96C8-AA5759331847}">
      <dgm:prSet/>
      <dgm:spPr/>
      <dgm:t>
        <a:bodyPr/>
        <a:lstStyle/>
        <a:p>
          <a:endParaRPr lang="ru-RU"/>
        </a:p>
      </dgm:t>
    </dgm:pt>
    <dgm:pt modelId="{B9D59C59-5AAA-40D2-83BF-ADA1D0C71690}" type="sibTrans" cxnId="{1E6B64C3-8C46-49BE-96C8-AA5759331847}">
      <dgm:prSet/>
      <dgm:spPr/>
      <dgm:t>
        <a:bodyPr/>
        <a:lstStyle/>
        <a:p>
          <a:endParaRPr lang="ru-RU"/>
        </a:p>
      </dgm:t>
    </dgm:pt>
    <dgm:pt modelId="{D1FE9B14-7B67-4BD0-993C-17F2418666DF}">
      <dgm:prSet custT="1"/>
      <dgm:spPr/>
      <dgm:t>
        <a:bodyPr/>
        <a:lstStyle/>
        <a:p>
          <a:r>
            <a:rPr lang="ru-RU" sz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dirty="0" err="1" smtClean="0">
              <a:latin typeface="Arial" pitchFamily="34" charset="0"/>
              <a:cs typeface="Arial" pitchFamily="34" charset="0"/>
            </a:rPr>
            <a:t>Нижнеколымская</a:t>
          </a:r>
          <a:r>
            <a:rPr lang="ru-RU" sz="1200" dirty="0" smtClean="0">
              <a:latin typeface="Arial" pitchFamily="34" charset="0"/>
              <a:cs typeface="Arial" pitchFamily="34" charset="0"/>
            </a:rPr>
            <a:t> ЦРБ»               - 4 290,0 т.р.;</a:t>
          </a:r>
          <a:endParaRPr lang="ru-RU" sz="1200" dirty="0" smtClean="0">
            <a:latin typeface="Arial" pitchFamily="34" charset="0"/>
            <a:cs typeface="Arial" pitchFamily="34" charset="0"/>
          </a:endParaRPr>
        </a:p>
      </dgm:t>
    </dgm:pt>
    <dgm:pt modelId="{55D5A851-9779-4650-ADC9-A141E183CEF5}" type="parTrans" cxnId="{3E808CE5-5F80-4258-A540-7AC3F9519CA1}">
      <dgm:prSet/>
      <dgm:spPr/>
      <dgm:t>
        <a:bodyPr/>
        <a:lstStyle/>
        <a:p>
          <a:endParaRPr lang="ru-RU"/>
        </a:p>
      </dgm:t>
    </dgm:pt>
    <dgm:pt modelId="{08F078D8-90C4-4F5F-AF4F-3CADB0922E6D}" type="sibTrans" cxnId="{3E808CE5-5F80-4258-A540-7AC3F9519CA1}">
      <dgm:prSet/>
      <dgm:spPr/>
      <dgm:t>
        <a:bodyPr/>
        <a:lstStyle/>
        <a:p>
          <a:endParaRPr lang="ru-RU"/>
        </a:p>
      </dgm:t>
    </dgm:pt>
    <dgm:pt modelId="{8CE3FD3F-69E4-4650-B008-849B5DA00191}">
      <dgm:prSet custT="1"/>
      <dgm:spPr/>
      <dgm:t>
        <a:bodyPr/>
        <a:lstStyle/>
        <a:p>
          <a:r>
            <a:rPr lang="ru-RU" sz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dirty="0" err="1" smtClean="0">
              <a:latin typeface="Arial" pitchFamily="34" charset="0"/>
              <a:cs typeface="Arial" pitchFamily="34" charset="0"/>
            </a:rPr>
            <a:t>Оймяконская</a:t>
          </a:r>
          <a:r>
            <a:rPr lang="ru-RU" sz="1200" dirty="0" smtClean="0">
              <a:latin typeface="Arial" pitchFamily="34" charset="0"/>
              <a:cs typeface="Arial" pitchFamily="34" charset="0"/>
            </a:rPr>
            <a:t> ЦРБ» -2 182,8 т.р.;</a:t>
          </a:r>
          <a:endParaRPr lang="ru-RU" sz="1200" dirty="0" smtClean="0">
            <a:latin typeface="Arial" pitchFamily="34" charset="0"/>
            <a:cs typeface="Arial" pitchFamily="34" charset="0"/>
          </a:endParaRPr>
        </a:p>
      </dgm:t>
    </dgm:pt>
    <dgm:pt modelId="{86AEDECA-48F2-4376-9D6C-A81751D62B0E}" type="parTrans" cxnId="{BE9193BF-E804-43CB-9251-2FCD0D1CCC71}">
      <dgm:prSet/>
      <dgm:spPr/>
      <dgm:t>
        <a:bodyPr/>
        <a:lstStyle/>
        <a:p>
          <a:endParaRPr lang="ru-RU"/>
        </a:p>
      </dgm:t>
    </dgm:pt>
    <dgm:pt modelId="{0CC9935D-0BE4-4C16-A172-EF9C1E7CA230}" type="sibTrans" cxnId="{BE9193BF-E804-43CB-9251-2FCD0D1CCC71}">
      <dgm:prSet/>
      <dgm:spPr/>
      <dgm:t>
        <a:bodyPr/>
        <a:lstStyle/>
        <a:p>
          <a:endParaRPr lang="ru-RU"/>
        </a:p>
      </dgm:t>
    </dgm:pt>
    <dgm:pt modelId="{9C9A7889-98BD-4649-A5B6-AD95FD4958C7}">
      <dgm:prSet custT="1"/>
      <dgm:spPr/>
      <dgm:t>
        <a:bodyPr/>
        <a:lstStyle/>
        <a:p>
          <a:r>
            <a:rPr lang="ru-RU" sz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dirty="0" err="1" smtClean="0">
              <a:latin typeface="Arial" pitchFamily="34" charset="0"/>
              <a:cs typeface="Arial" pitchFamily="34" charset="0"/>
            </a:rPr>
            <a:t>Оленекская</a:t>
          </a:r>
          <a:r>
            <a:rPr lang="ru-RU" sz="1200" dirty="0" smtClean="0">
              <a:latin typeface="Arial" pitchFamily="34" charset="0"/>
              <a:cs typeface="Arial" pitchFamily="34" charset="0"/>
            </a:rPr>
            <a:t> ЦРБ» -706,5т.р.;</a:t>
          </a:r>
          <a:endParaRPr lang="ru-RU" sz="1200" dirty="0" smtClean="0">
            <a:latin typeface="Arial" pitchFamily="34" charset="0"/>
            <a:cs typeface="Arial" pitchFamily="34" charset="0"/>
          </a:endParaRPr>
        </a:p>
      </dgm:t>
    </dgm:pt>
    <dgm:pt modelId="{C8371C6A-9D53-4284-9025-FEC211FEC9FD}" type="parTrans" cxnId="{9B43AD9F-A26D-43F2-8CCF-40BD4556A695}">
      <dgm:prSet/>
      <dgm:spPr/>
      <dgm:t>
        <a:bodyPr/>
        <a:lstStyle/>
        <a:p>
          <a:endParaRPr lang="ru-RU"/>
        </a:p>
      </dgm:t>
    </dgm:pt>
    <dgm:pt modelId="{75A0CEC5-A6B7-48AE-B7BF-5A0AC86E3874}" type="sibTrans" cxnId="{9B43AD9F-A26D-43F2-8CCF-40BD4556A695}">
      <dgm:prSet/>
      <dgm:spPr/>
      <dgm:t>
        <a:bodyPr/>
        <a:lstStyle/>
        <a:p>
          <a:endParaRPr lang="ru-RU"/>
        </a:p>
      </dgm:t>
    </dgm:pt>
    <dgm:pt modelId="{1EF9C910-6BF8-483F-B2C9-EE627FAC60F7}">
      <dgm:prSet custT="1"/>
      <dgm:spPr/>
      <dgm:t>
        <a:bodyPr/>
        <a:lstStyle/>
        <a:p>
          <a:r>
            <a:rPr lang="ru-RU" sz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dirty="0" err="1" smtClean="0">
              <a:latin typeface="Arial" pitchFamily="34" charset="0"/>
              <a:cs typeface="Arial" pitchFamily="34" charset="0"/>
            </a:rPr>
            <a:t>Среднеколымская</a:t>
          </a:r>
          <a:r>
            <a:rPr lang="ru-RU" sz="1200" dirty="0" smtClean="0">
              <a:latin typeface="Arial" pitchFamily="34" charset="0"/>
              <a:cs typeface="Arial" pitchFamily="34" charset="0"/>
            </a:rPr>
            <a:t> ЦРБ»           + 1 616,7т.р.;</a:t>
          </a:r>
          <a:endParaRPr lang="ru-RU" sz="1200" dirty="0" smtClean="0">
            <a:latin typeface="Arial" pitchFamily="34" charset="0"/>
            <a:cs typeface="Arial" pitchFamily="34" charset="0"/>
          </a:endParaRPr>
        </a:p>
      </dgm:t>
    </dgm:pt>
    <dgm:pt modelId="{85ADA16E-79FA-46FB-8E76-5A61B4876D96}" type="parTrans" cxnId="{64AD77D6-4C7E-43A4-9402-30280B512D84}">
      <dgm:prSet/>
      <dgm:spPr/>
      <dgm:t>
        <a:bodyPr/>
        <a:lstStyle/>
        <a:p>
          <a:endParaRPr lang="ru-RU"/>
        </a:p>
      </dgm:t>
    </dgm:pt>
    <dgm:pt modelId="{5FA40E83-EADA-4D50-B6A1-9C0C17D0BB73}" type="sibTrans" cxnId="{64AD77D6-4C7E-43A4-9402-30280B512D84}">
      <dgm:prSet/>
      <dgm:spPr/>
      <dgm:t>
        <a:bodyPr/>
        <a:lstStyle/>
        <a:p>
          <a:endParaRPr lang="ru-RU"/>
        </a:p>
      </dgm:t>
    </dgm:pt>
    <dgm:pt modelId="{F4103BF2-C69E-4735-995A-FD728CCA891A}">
      <dgm:prSet custT="1"/>
      <dgm:spPr/>
      <dgm:t>
        <a:bodyPr/>
        <a:lstStyle/>
        <a:p>
          <a:r>
            <a:rPr lang="ru-RU" sz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dirty="0" err="1" smtClean="0">
              <a:latin typeface="Arial" pitchFamily="34" charset="0"/>
              <a:cs typeface="Arial" pitchFamily="34" charset="0"/>
            </a:rPr>
            <a:t>Томпонская</a:t>
          </a:r>
          <a:r>
            <a:rPr lang="ru-RU" sz="1200" dirty="0" smtClean="0">
              <a:latin typeface="Arial" pitchFamily="34" charset="0"/>
              <a:cs typeface="Arial" pitchFamily="34" charset="0"/>
            </a:rPr>
            <a:t> ЦРБ» + 4 157,5т.р.;</a:t>
          </a:r>
          <a:endParaRPr lang="ru-RU" sz="1200" dirty="0" smtClean="0">
            <a:latin typeface="Arial" pitchFamily="34" charset="0"/>
            <a:cs typeface="Arial" pitchFamily="34" charset="0"/>
          </a:endParaRPr>
        </a:p>
      </dgm:t>
    </dgm:pt>
    <dgm:pt modelId="{6A54C174-3C8F-41B3-88FE-11F5515066ED}" type="parTrans" cxnId="{81DDA8C2-F8F5-4D4B-AD54-93E3A7430750}">
      <dgm:prSet/>
      <dgm:spPr/>
      <dgm:t>
        <a:bodyPr/>
        <a:lstStyle/>
        <a:p>
          <a:endParaRPr lang="ru-RU"/>
        </a:p>
      </dgm:t>
    </dgm:pt>
    <dgm:pt modelId="{07AB2334-7336-4D0D-BDF1-09DDE8458B72}" type="sibTrans" cxnId="{81DDA8C2-F8F5-4D4B-AD54-93E3A7430750}">
      <dgm:prSet/>
      <dgm:spPr/>
      <dgm:t>
        <a:bodyPr/>
        <a:lstStyle/>
        <a:p>
          <a:endParaRPr lang="ru-RU"/>
        </a:p>
      </dgm:t>
    </dgm:pt>
    <dgm:pt modelId="{00E437B1-8B2D-4AF4-9C56-0428242D8FB1}">
      <dgm:prSet custT="1"/>
      <dgm:spPr/>
      <dgm:t>
        <a:bodyPr/>
        <a:lstStyle/>
        <a:p>
          <a:r>
            <a:rPr lang="ru-RU" sz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dirty="0" err="1" smtClean="0">
              <a:latin typeface="Arial" pitchFamily="34" charset="0"/>
              <a:cs typeface="Arial" pitchFamily="34" charset="0"/>
            </a:rPr>
            <a:t>Усть-Янская</a:t>
          </a:r>
          <a:r>
            <a:rPr lang="ru-RU" sz="1200" dirty="0" smtClean="0">
              <a:latin typeface="Arial" pitchFamily="34" charset="0"/>
              <a:cs typeface="Arial" pitchFamily="34" charset="0"/>
            </a:rPr>
            <a:t> ЦРБ» + 1 113,8т.р.;</a:t>
          </a:r>
          <a:endParaRPr lang="ru-RU" sz="1200" dirty="0" smtClean="0">
            <a:latin typeface="Arial" pitchFamily="34" charset="0"/>
            <a:cs typeface="Arial" pitchFamily="34" charset="0"/>
          </a:endParaRPr>
        </a:p>
      </dgm:t>
    </dgm:pt>
    <dgm:pt modelId="{E7E9FFEC-B80A-4061-AB02-D50412206516}" type="parTrans" cxnId="{BF5D24E6-661E-403E-A9AA-A2BEF244DB6F}">
      <dgm:prSet/>
      <dgm:spPr/>
      <dgm:t>
        <a:bodyPr/>
        <a:lstStyle/>
        <a:p>
          <a:endParaRPr lang="ru-RU"/>
        </a:p>
      </dgm:t>
    </dgm:pt>
    <dgm:pt modelId="{4B599C3F-2099-47C6-88E9-BC4C9D865E78}" type="sibTrans" cxnId="{BF5D24E6-661E-403E-A9AA-A2BEF244DB6F}">
      <dgm:prSet/>
      <dgm:spPr/>
      <dgm:t>
        <a:bodyPr/>
        <a:lstStyle/>
        <a:p>
          <a:endParaRPr lang="ru-RU"/>
        </a:p>
      </dgm:t>
    </dgm:pt>
    <dgm:pt modelId="{B4F31E90-DFF0-4E1F-BAFF-1A9AF47488F1}">
      <dgm:prSet custT="1"/>
      <dgm:spPr/>
      <dgm:t>
        <a:bodyPr/>
        <a:lstStyle/>
        <a:p>
          <a:r>
            <a:rPr lang="ru-RU" sz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dirty="0" err="1" smtClean="0">
              <a:latin typeface="Arial" pitchFamily="34" charset="0"/>
              <a:cs typeface="Arial" pitchFamily="34" charset="0"/>
            </a:rPr>
            <a:t>Эвено-Бытантайская</a:t>
          </a:r>
          <a:r>
            <a:rPr lang="ru-RU" sz="1200" dirty="0" smtClean="0">
              <a:latin typeface="Arial" pitchFamily="34" charset="0"/>
              <a:cs typeface="Arial" pitchFamily="34" charset="0"/>
            </a:rPr>
            <a:t> ЦРБ»       + 2 582,0т.р.</a:t>
          </a:r>
          <a:endParaRPr lang="ru-RU" sz="1200" dirty="0"/>
        </a:p>
      </dgm:t>
    </dgm:pt>
    <dgm:pt modelId="{C64DFD68-7CF6-4BCE-BE19-A0D24EB5D91A}" type="parTrans" cxnId="{8A118212-AC53-40AE-9A42-F19E1C02C12C}">
      <dgm:prSet/>
      <dgm:spPr/>
      <dgm:t>
        <a:bodyPr/>
        <a:lstStyle/>
        <a:p>
          <a:endParaRPr lang="ru-RU"/>
        </a:p>
      </dgm:t>
    </dgm:pt>
    <dgm:pt modelId="{48E54656-DC13-4740-BF48-5B836A755787}" type="sibTrans" cxnId="{8A118212-AC53-40AE-9A42-F19E1C02C12C}">
      <dgm:prSet/>
      <dgm:spPr/>
      <dgm:t>
        <a:bodyPr/>
        <a:lstStyle/>
        <a:p>
          <a:endParaRPr lang="ru-RU"/>
        </a:p>
      </dgm:t>
    </dgm:pt>
    <dgm:pt modelId="{1568AEA3-A629-4C8D-8AFE-86EAADE36A63}" type="pres">
      <dgm:prSet presAssocID="{B64DAA16-1758-485E-9340-FA55FFC921E7}" presName="Name0" presStyleCnt="0">
        <dgm:presLayoutVars>
          <dgm:dir/>
          <dgm:animLvl val="lvl"/>
          <dgm:resizeHandles val="exact"/>
        </dgm:presLayoutVars>
      </dgm:prSet>
      <dgm:spPr/>
    </dgm:pt>
    <dgm:pt modelId="{2BB032B4-8266-4978-876E-E9C26C023A22}" type="pres">
      <dgm:prSet presAssocID="{A3CB6058-0D1D-435B-8864-7A3BDD33FCC5}" presName="compositeNode" presStyleCnt="0">
        <dgm:presLayoutVars>
          <dgm:bulletEnabled val="1"/>
        </dgm:presLayoutVars>
      </dgm:prSet>
      <dgm:spPr/>
    </dgm:pt>
    <dgm:pt modelId="{1035D0C7-8EF2-4AEA-9525-4F583159AD70}" type="pres">
      <dgm:prSet presAssocID="{A3CB6058-0D1D-435B-8864-7A3BDD33FCC5}" presName="bgRect" presStyleLbl="node1" presStyleIdx="0" presStyleCnt="2"/>
      <dgm:spPr/>
    </dgm:pt>
    <dgm:pt modelId="{24FE572B-F3B2-46E5-AD9C-E1D01D8CB347}" type="pres">
      <dgm:prSet presAssocID="{A3CB6058-0D1D-435B-8864-7A3BDD33FCC5}" presName="parentNode" presStyleLbl="node1" presStyleIdx="0" presStyleCnt="2">
        <dgm:presLayoutVars>
          <dgm:chMax val="0"/>
          <dgm:bulletEnabled val="1"/>
        </dgm:presLayoutVars>
      </dgm:prSet>
      <dgm:spPr/>
    </dgm:pt>
    <dgm:pt modelId="{D2581474-6CE3-45CD-8098-666650086216}" type="pres">
      <dgm:prSet presAssocID="{A3CB6058-0D1D-435B-8864-7A3BDD33FCC5}" presName="childNode" presStyleLbl="node1" presStyleIdx="0" presStyleCnt="2">
        <dgm:presLayoutVars>
          <dgm:bulletEnabled val="1"/>
        </dgm:presLayoutVars>
      </dgm:prSet>
      <dgm:spPr/>
    </dgm:pt>
    <dgm:pt modelId="{D7777AAC-FE0F-4089-B09B-BC76506F7954}" type="pres">
      <dgm:prSet presAssocID="{2ED809FB-D263-4CCD-9388-5195B8F36C3A}" presName="hSp" presStyleCnt="0"/>
      <dgm:spPr/>
    </dgm:pt>
    <dgm:pt modelId="{32E2F73B-62FD-4843-9BB0-20D28DD8EFB5}" type="pres">
      <dgm:prSet presAssocID="{2ED809FB-D263-4CCD-9388-5195B8F36C3A}" presName="vProcSp" presStyleCnt="0"/>
      <dgm:spPr/>
    </dgm:pt>
    <dgm:pt modelId="{5739E5C5-50EC-49AB-807C-838E409E45DE}" type="pres">
      <dgm:prSet presAssocID="{2ED809FB-D263-4CCD-9388-5195B8F36C3A}" presName="vSp1" presStyleCnt="0"/>
      <dgm:spPr/>
    </dgm:pt>
    <dgm:pt modelId="{3E1080B9-F54C-4B15-A35E-F20BBF23EA9D}" type="pres">
      <dgm:prSet presAssocID="{2ED809FB-D263-4CCD-9388-5195B8F36C3A}" presName="simulatedConn" presStyleLbl="solidFgAcc1" presStyleIdx="0" presStyleCnt="1"/>
      <dgm:spPr/>
    </dgm:pt>
    <dgm:pt modelId="{46FDDA48-3809-4491-83AC-A4E7777E7BD5}" type="pres">
      <dgm:prSet presAssocID="{2ED809FB-D263-4CCD-9388-5195B8F36C3A}" presName="vSp2" presStyleCnt="0"/>
      <dgm:spPr/>
    </dgm:pt>
    <dgm:pt modelId="{768B21F4-9480-4702-8722-7087C1036484}" type="pres">
      <dgm:prSet presAssocID="{2ED809FB-D263-4CCD-9388-5195B8F36C3A}" presName="sibTrans" presStyleCnt="0"/>
      <dgm:spPr/>
    </dgm:pt>
    <dgm:pt modelId="{F8DA5B95-834C-439D-94D7-E7E2E4A923FE}" type="pres">
      <dgm:prSet presAssocID="{DA6BB5E4-BFB7-4718-B4C1-27D02B3A1AB6}" presName="compositeNode" presStyleCnt="0">
        <dgm:presLayoutVars>
          <dgm:bulletEnabled val="1"/>
        </dgm:presLayoutVars>
      </dgm:prSet>
      <dgm:spPr/>
    </dgm:pt>
    <dgm:pt modelId="{B0C2E218-1080-4065-AC5F-CEE1FEE7A8F8}" type="pres">
      <dgm:prSet presAssocID="{DA6BB5E4-BFB7-4718-B4C1-27D02B3A1AB6}" presName="bgRect" presStyleLbl="node1" presStyleIdx="1" presStyleCnt="2"/>
      <dgm:spPr/>
    </dgm:pt>
    <dgm:pt modelId="{71E59428-7C1F-4886-A67C-8061E7C0D73D}" type="pres">
      <dgm:prSet presAssocID="{DA6BB5E4-BFB7-4718-B4C1-27D02B3A1AB6}" presName="parentNode" presStyleLbl="node1" presStyleIdx="1" presStyleCnt="2">
        <dgm:presLayoutVars>
          <dgm:chMax val="0"/>
          <dgm:bulletEnabled val="1"/>
        </dgm:presLayoutVars>
      </dgm:prSet>
      <dgm:spPr/>
    </dgm:pt>
    <dgm:pt modelId="{4B59B818-BF82-4755-85DA-BB2CFF5C811C}" type="pres">
      <dgm:prSet presAssocID="{DA6BB5E4-BFB7-4718-B4C1-27D02B3A1AB6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0C77FB-8F3C-4BB3-891A-2C499EBFCA54}" type="presOf" srcId="{F4366135-26E0-455B-A5FF-CDF6ACD0531D}" destId="{D2581474-6CE3-45CD-8098-666650086216}" srcOrd="0" destOrd="2" presId="urn:microsoft.com/office/officeart/2005/8/layout/hProcess7"/>
    <dgm:cxn modelId="{3E808CE5-5F80-4258-A540-7AC3F9519CA1}" srcId="{DA6BB5E4-BFB7-4718-B4C1-27D02B3A1AB6}" destId="{D1FE9B14-7B67-4BD0-993C-17F2418666DF}" srcOrd="8" destOrd="0" parTransId="{55D5A851-9779-4650-ADC9-A141E183CEF5}" sibTransId="{08F078D8-90C4-4F5F-AF4F-3CADB0922E6D}"/>
    <dgm:cxn modelId="{12284951-EDA1-4CBA-878E-FDFD53DE5ADC}" type="presOf" srcId="{A3CB6058-0D1D-435B-8864-7A3BDD33FCC5}" destId="{1035D0C7-8EF2-4AEA-9525-4F583159AD70}" srcOrd="0" destOrd="0" presId="urn:microsoft.com/office/officeart/2005/8/layout/hProcess7"/>
    <dgm:cxn modelId="{50C2DD5F-87CF-4EFD-AD17-00C2DE2894D4}" srcId="{DA6BB5E4-BFB7-4718-B4C1-27D02B3A1AB6}" destId="{A8E4CC3D-DC87-41BE-A276-63213A33F2B2}" srcOrd="1" destOrd="0" parTransId="{3DCD52C1-2ED1-45C0-B949-A02D2F65AB25}" sibTransId="{326A8062-FCAB-483F-9783-5816499A1867}"/>
    <dgm:cxn modelId="{644B5A9F-540B-48D2-B507-5041B5EACFA7}" srcId="{DA6BB5E4-BFB7-4718-B4C1-27D02B3A1AB6}" destId="{E3BF6FE5-D2FF-44CD-80C8-D42708685F99}" srcOrd="6" destOrd="0" parTransId="{B1239A96-0731-4B8E-AD21-FDF31838E870}" sibTransId="{75749EC6-5937-47BB-8AFE-DFC4EEA38FC3}"/>
    <dgm:cxn modelId="{36C5DC05-C3A2-4769-B549-0F39253B873D}" type="presOf" srcId="{A8E4CC3D-DC87-41BE-A276-63213A33F2B2}" destId="{4B59B818-BF82-4755-85DA-BB2CFF5C811C}" srcOrd="0" destOrd="1" presId="urn:microsoft.com/office/officeart/2005/8/layout/hProcess7"/>
    <dgm:cxn modelId="{ED45A455-52E5-4920-A2C5-4D374A31A581}" type="presOf" srcId="{A3CB6058-0D1D-435B-8864-7A3BDD33FCC5}" destId="{24FE572B-F3B2-46E5-AD9C-E1D01D8CB347}" srcOrd="1" destOrd="0" presId="urn:microsoft.com/office/officeart/2005/8/layout/hProcess7"/>
    <dgm:cxn modelId="{3CB4BE13-3B95-4AAF-BD8C-A83DF7E1B869}" type="presOf" srcId="{B22C5999-5BA7-4CD7-9DA4-41EF6E9CE222}" destId="{4B59B818-BF82-4755-85DA-BB2CFF5C811C}" srcOrd="0" destOrd="3" presId="urn:microsoft.com/office/officeart/2005/8/layout/hProcess7"/>
    <dgm:cxn modelId="{1AADE029-9BCC-4958-B77A-B2B32BE312A6}" type="presOf" srcId="{EB6BC8B3-009F-44FA-A3A5-9B7695B692C3}" destId="{D2581474-6CE3-45CD-8098-666650086216}" srcOrd="0" destOrd="12" presId="urn:microsoft.com/office/officeart/2005/8/layout/hProcess7"/>
    <dgm:cxn modelId="{BF5D24E6-661E-403E-A9AA-A2BEF244DB6F}" srcId="{DA6BB5E4-BFB7-4718-B4C1-27D02B3A1AB6}" destId="{00E437B1-8B2D-4AF4-9C56-0428242D8FB1}" srcOrd="13" destOrd="0" parTransId="{E7E9FFEC-B80A-4061-AB02-D50412206516}" sibTransId="{4B599C3F-2099-47C6-88E9-BC4C9D865E78}"/>
    <dgm:cxn modelId="{A9245246-5989-44A3-97F8-2956536784DC}" type="presOf" srcId="{3379E117-528D-4F02-B205-523CE6FC100B}" destId="{D2581474-6CE3-45CD-8098-666650086216}" srcOrd="0" destOrd="8" presId="urn:microsoft.com/office/officeart/2005/8/layout/hProcess7"/>
    <dgm:cxn modelId="{D395769C-2C49-4FD8-B630-61A4BFA91123}" type="presOf" srcId="{B4F31E90-DFF0-4E1F-BAFF-1A9AF47488F1}" destId="{4B59B818-BF82-4755-85DA-BB2CFF5C811C}" srcOrd="0" destOrd="14" presId="urn:microsoft.com/office/officeart/2005/8/layout/hProcess7"/>
    <dgm:cxn modelId="{D9B76D0F-4DB5-48AF-846B-9A45FBA15A2A}" type="presOf" srcId="{00E437B1-8B2D-4AF4-9C56-0428242D8FB1}" destId="{4B59B818-BF82-4755-85DA-BB2CFF5C811C}" srcOrd="0" destOrd="13" presId="urn:microsoft.com/office/officeart/2005/8/layout/hProcess7"/>
    <dgm:cxn modelId="{754F9F6E-1DB8-4C01-AEE7-FD1FB2637B06}" type="presOf" srcId="{9C9A7889-98BD-4649-A5B6-AD95FD4958C7}" destId="{4B59B818-BF82-4755-85DA-BB2CFF5C811C}" srcOrd="0" destOrd="10" presId="urn:microsoft.com/office/officeart/2005/8/layout/hProcess7"/>
    <dgm:cxn modelId="{B751C99C-49B9-4C2D-81B4-A7E29BA295B2}" srcId="{A3CB6058-0D1D-435B-8864-7A3BDD33FCC5}" destId="{F4366135-26E0-455B-A5FF-CDF6ACD0531D}" srcOrd="2" destOrd="0" parTransId="{81DA745D-55B3-4B65-A868-38C4BC67B6F5}" sibTransId="{A0483C04-3073-427B-B177-66FDCF19283A}"/>
    <dgm:cxn modelId="{EAED933F-4EBD-49B1-82FE-31249374547F}" srcId="{A3CB6058-0D1D-435B-8864-7A3BDD33FCC5}" destId="{3379E117-528D-4F02-B205-523CE6FC100B}" srcOrd="8" destOrd="0" parTransId="{D72FDBC0-A34A-45AA-B7F1-2D94552A74FC}" sibTransId="{9737FCAF-881D-4646-87B3-CB5C2A08D60F}"/>
    <dgm:cxn modelId="{04A21FF0-FAB5-4695-9D28-C88AE6287A0C}" srcId="{A3CB6058-0D1D-435B-8864-7A3BDD33FCC5}" destId="{C39BE4A5-49F8-4A7D-BB0D-15FC80E1FF1C}" srcOrd="4" destOrd="0" parTransId="{5FAF5565-0B6E-4105-BCB0-8736721150F4}" sibTransId="{B97130FE-AE99-40E7-8075-1DE423BF248C}"/>
    <dgm:cxn modelId="{2A2266A0-B6D6-44B6-AC61-7FF7716A1222}" srcId="{B64DAA16-1758-485E-9340-FA55FFC921E7}" destId="{A3CB6058-0D1D-435B-8864-7A3BDD33FCC5}" srcOrd="0" destOrd="0" parTransId="{129C4E6D-91E4-433F-B8D0-90425E301B97}" sibTransId="{2ED809FB-D263-4CCD-9388-5195B8F36C3A}"/>
    <dgm:cxn modelId="{FD788358-1A6D-4D02-946D-ACEC96556BC0}" type="presOf" srcId="{8CE3FD3F-69E4-4650-B008-849B5DA00191}" destId="{4B59B818-BF82-4755-85DA-BB2CFF5C811C}" srcOrd="0" destOrd="9" presId="urn:microsoft.com/office/officeart/2005/8/layout/hProcess7"/>
    <dgm:cxn modelId="{069D9A95-C932-4DCD-A54D-3F4B5852B9F7}" srcId="{A3CB6058-0D1D-435B-8864-7A3BDD33FCC5}" destId="{C7C4A541-D7D2-442D-AB16-FCAE858E9C84}" srcOrd="6" destOrd="0" parTransId="{839CAA71-60E0-4913-90E2-524A92AAD07D}" sibTransId="{A67E8F01-FFB2-417C-80C2-B3A4804C9437}"/>
    <dgm:cxn modelId="{54CFA0AE-FBC1-4042-9580-A5BF43D93589}" srcId="{A3CB6058-0D1D-435B-8864-7A3BDD33FCC5}" destId="{3780561C-195A-4E6A-8231-C2FAC6766EE4}" srcOrd="10" destOrd="0" parTransId="{2A3721F6-A13E-48E2-82F4-BC940FA5758D}" sibTransId="{2BE6E946-565B-4527-9137-9CC4A8687453}"/>
    <dgm:cxn modelId="{64AD77D6-4C7E-43A4-9402-30280B512D84}" srcId="{DA6BB5E4-BFB7-4718-B4C1-27D02B3A1AB6}" destId="{1EF9C910-6BF8-483F-B2C9-EE627FAC60F7}" srcOrd="11" destOrd="0" parTransId="{85ADA16E-79FA-46FB-8E76-5A61B4876D96}" sibTransId="{5FA40E83-EADA-4D50-B6A1-9C0C17D0BB73}"/>
    <dgm:cxn modelId="{776A058B-AFB9-4C9E-B2D8-DC5C8A8AE229}" srcId="{A3CB6058-0D1D-435B-8864-7A3BDD33FCC5}" destId="{C6695912-A7C9-428D-85A3-EBA41B7B8A50}" srcOrd="14" destOrd="0" parTransId="{F9BE445B-8317-4DD9-944D-C61C49C308EC}" sibTransId="{2A393799-879C-45DD-BC3A-5EF06A4C747A}"/>
    <dgm:cxn modelId="{F4B6695A-045B-4749-BDDF-3C87153F01A7}" type="presOf" srcId="{1EF9C910-6BF8-483F-B2C9-EE627FAC60F7}" destId="{4B59B818-BF82-4755-85DA-BB2CFF5C811C}" srcOrd="0" destOrd="11" presId="urn:microsoft.com/office/officeart/2005/8/layout/hProcess7"/>
    <dgm:cxn modelId="{8A118212-AC53-40AE-9A42-F19E1C02C12C}" srcId="{DA6BB5E4-BFB7-4718-B4C1-27D02B3A1AB6}" destId="{B4F31E90-DFF0-4E1F-BAFF-1A9AF47488F1}" srcOrd="14" destOrd="0" parTransId="{C64DFD68-7CF6-4BCE-BE19-A0D24EB5D91A}" sibTransId="{48E54656-DC13-4740-BF48-5B836A755787}"/>
    <dgm:cxn modelId="{9B43AD9F-A26D-43F2-8CCF-40BD4556A695}" srcId="{DA6BB5E4-BFB7-4718-B4C1-27D02B3A1AB6}" destId="{9C9A7889-98BD-4649-A5B6-AD95FD4958C7}" srcOrd="10" destOrd="0" parTransId="{C8371C6A-9D53-4284-9025-FEC211FEC9FD}" sibTransId="{75A0CEC5-A6B7-48AE-B7BF-5A0AC86E3874}"/>
    <dgm:cxn modelId="{FE1D2ECD-F91A-40FF-AFE7-073F322474AC}" srcId="{A3CB6058-0D1D-435B-8864-7A3BDD33FCC5}" destId="{7F545AA9-F886-46A4-B602-8FD022FD158A}" srcOrd="5" destOrd="0" parTransId="{5FC497A0-EBE4-40EA-9658-347B9E0227E8}" sibTransId="{82BF55D8-9260-4594-B336-69D0FD96E194}"/>
    <dgm:cxn modelId="{292213A2-A9AA-4795-B478-0AF73721307D}" type="presOf" srcId="{7E56EB8F-6719-4BE2-BCBF-1AB0E496EEBD}" destId="{4B59B818-BF82-4755-85DA-BB2CFF5C811C}" srcOrd="0" destOrd="4" presId="urn:microsoft.com/office/officeart/2005/8/layout/hProcess7"/>
    <dgm:cxn modelId="{6ADE27F7-B9D9-414D-A110-13A5F964418D}" type="presOf" srcId="{F4103BF2-C69E-4735-995A-FD728CCA891A}" destId="{4B59B818-BF82-4755-85DA-BB2CFF5C811C}" srcOrd="0" destOrd="12" presId="urn:microsoft.com/office/officeart/2005/8/layout/hProcess7"/>
    <dgm:cxn modelId="{4B67B7F5-9C32-4692-8930-EFA2A9A9B861}" srcId="{DA6BB5E4-BFB7-4718-B4C1-27D02B3A1AB6}" destId="{B22C5999-5BA7-4CD7-9DA4-41EF6E9CE222}" srcOrd="3" destOrd="0" parTransId="{2618EDBF-CD41-426A-8B79-2227DCD1A2C2}" sibTransId="{17C631BC-9DE3-4226-BF44-DEA6B1FCCB43}"/>
    <dgm:cxn modelId="{A3EB18F0-BB04-4946-8459-29643FCD6A85}" srcId="{A3CB6058-0D1D-435B-8864-7A3BDD33FCC5}" destId="{5196B054-4C52-4111-9512-38900B2B286E}" srcOrd="13" destOrd="0" parTransId="{6E300A46-FF38-41ED-B6A6-03C023C489A6}" sibTransId="{07438239-2F5D-450C-A074-9D1D034F08CC}"/>
    <dgm:cxn modelId="{2A01D1BE-E6AC-43DA-97BE-44581D74AED8}" type="presOf" srcId="{0287C6A6-FDB5-4C6A-B302-52333F5731B7}" destId="{4B59B818-BF82-4755-85DA-BB2CFF5C811C}" srcOrd="0" destOrd="2" presId="urn:microsoft.com/office/officeart/2005/8/layout/hProcess7"/>
    <dgm:cxn modelId="{70B78E18-6AF7-4887-B95F-F5E821E4EFB3}" type="presOf" srcId="{DF656A34-4A15-4BA9-9507-1242A89A1A77}" destId="{D2581474-6CE3-45CD-8098-666650086216}" srcOrd="0" destOrd="1" presId="urn:microsoft.com/office/officeart/2005/8/layout/hProcess7"/>
    <dgm:cxn modelId="{B1534572-2EB9-4F55-BE23-7C2019579D16}" type="presOf" srcId="{7F545AA9-F886-46A4-B602-8FD022FD158A}" destId="{D2581474-6CE3-45CD-8098-666650086216}" srcOrd="0" destOrd="5" presId="urn:microsoft.com/office/officeart/2005/8/layout/hProcess7"/>
    <dgm:cxn modelId="{63524AF7-F7F9-46E3-A5AC-57032603A290}" type="presOf" srcId="{BA19C5B9-0DB5-4CEE-A878-E508B2456882}" destId="{D2581474-6CE3-45CD-8098-666650086216}" srcOrd="0" destOrd="11" presId="urn:microsoft.com/office/officeart/2005/8/layout/hProcess7"/>
    <dgm:cxn modelId="{7D0BC9FC-5C5A-4AC9-8FFE-A87B8B7E49A4}" type="presOf" srcId="{2361FBA0-B474-4C5C-B82C-18C6B45595B6}" destId="{D2581474-6CE3-45CD-8098-666650086216}" srcOrd="0" destOrd="7" presId="urn:microsoft.com/office/officeart/2005/8/layout/hProcess7"/>
    <dgm:cxn modelId="{79194752-3DF7-48FB-B8F8-8A5F035BD57B}" srcId="{A3CB6058-0D1D-435B-8864-7A3BDD33FCC5}" destId="{BA19C5B9-0DB5-4CEE-A878-E508B2456882}" srcOrd="11" destOrd="0" parTransId="{17ACDC80-E1BF-4773-A217-140134AA1CC9}" sibTransId="{E9AE77A9-47DF-45F8-AA2D-251FF74B961E}"/>
    <dgm:cxn modelId="{4F654ED2-30F5-44FD-901B-894BD4DFC9C2}" type="presOf" srcId="{A0724A27-4F0B-43F4-9A8D-976276B9E6B1}" destId="{4B59B818-BF82-4755-85DA-BB2CFF5C811C}" srcOrd="0" destOrd="5" presId="urn:microsoft.com/office/officeart/2005/8/layout/hProcess7"/>
    <dgm:cxn modelId="{303BC905-85A7-4D40-8DB3-CEDF38BEE4A7}" type="presOf" srcId="{5196B054-4C52-4111-9512-38900B2B286E}" destId="{D2581474-6CE3-45CD-8098-666650086216}" srcOrd="0" destOrd="13" presId="urn:microsoft.com/office/officeart/2005/8/layout/hProcess7"/>
    <dgm:cxn modelId="{858103E7-161B-467D-8456-B6B848D46A33}" srcId="{B64DAA16-1758-485E-9340-FA55FFC921E7}" destId="{DA6BB5E4-BFB7-4718-B4C1-27D02B3A1AB6}" srcOrd="1" destOrd="0" parTransId="{7FD1D4F2-53D0-4BA6-86D5-5390CC9BEA79}" sibTransId="{078DE6F8-F19A-4EF4-98D4-582E873F6D45}"/>
    <dgm:cxn modelId="{AE00C8DE-F2F9-4374-95C2-6849B790FE13}" type="presOf" srcId="{3780561C-195A-4E6A-8231-C2FAC6766EE4}" destId="{D2581474-6CE3-45CD-8098-666650086216}" srcOrd="0" destOrd="10" presId="urn:microsoft.com/office/officeart/2005/8/layout/hProcess7"/>
    <dgm:cxn modelId="{72A48183-4EEE-4C83-AA1A-346A2A0B1906}" srcId="{A3CB6058-0D1D-435B-8864-7A3BDD33FCC5}" destId="{6C891FDF-2F54-4D64-AF8C-D01B4A71D130}" srcOrd="9" destOrd="0" parTransId="{E21BA7B5-C309-45D7-96C7-1D6F2651BAEA}" sibTransId="{9407DA2E-1259-4F61-A36D-14F57D281BD7}"/>
    <dgm:cxn modelId="{CD8B6F0D-15A1-4AD9-809C-FD129D103E4C}" srcId="{A3CB6058-0D1D-435B-8864-7A3BDD33FCC5}" destId="{4126CB2E-1D2F-4A12-A58D-B66175753886}" srcOrd="3" destOrd="0" parTransId="{9FC24EBD-4CF9-417A-96CF-8F485CA27015}" sibTransId="{3BBC9EFA-7DAC-4DB6-BB7B-4215FBFA35F3}"/>
    <dgm:cxn modelId="{A1F9BAFE-C82B-40B5-83AB-D2D3E051FEBE}" type="presOf" srcId="{6C891FDF-2F54-4D64-AF8C-D01B4A71D130}" destId="{D2581474-6CE3-45CD-8098-666650086216}" srcOrd="0" destOrd="9" presId="urn:microsoft.com/office/officeart/2005/8/layout/hProcess7"/>
    <dgm:cxn modelId="{42B65EFE-52A1-47B4-91E5-301D1E891136}" type="presOf" srcId="{4126CB2E-1D2F-4A12-A58D-B66175753886}" destId="{D2581474-6CE3-45CD-8098-666650086216}" srcOrd="0" destOrd="3" presId="urn:microsoft.com/office/officeart/2005/8/layout/hProcess7"/>
    <dgm:cxn modelId="{1F742B4C-5175-49E1-882F-0BF5B67D5BD1}" srcId="{DA6BB5E4-BFB7-4718-B4C1-27D02B3A1AB6}" destId="{7E56EB8F-6719-4BE2-BCBF-1AB0E496EEBD}" srcOrd="4" destOrd="0" parTransId="{9EB11ABA-74D6-40F9-8126-77E1716076B8}" sibTransId="{3AA3839A-4E2B-45A9-AD9D-A5916796F971}"/>
    <dgm:cxn modelId="{BE9193BF-E804-43CB-9251-2FCD0D1CCC71}" srcId="{DA6BB5E4-BFB7-4718-B4C1-27D02B3A1AB6}" destId="{8CE3FD3F-69E4-4650-B008-849B5DA00191}" srcOrd="9" destOrd="0" parTransId="{86AEDECA-48F2-4376-9D6C-A81751D62B0E}" sibTransId="{0CC9935D-0BE4-4C16-A172-EF9C1E7CA230}"/>
    <dgm:cxn modelId="{1E6B64C3-8C46-49BE-96C8-AA5759331847}" srcId="{DA6BB5E4-BFB7-4718-B4C1-27D02B3A1AB6}" destId="{76EB95A5-7C4A-47C4-AD46-86FC74BDF304}" srcOrd="7" destOrd="0" parTransId="{EA04D238-0DDC-4D32-82BB-0D7AA6E37C55}" sibTransId="{B9D59C59-5AAA-40D2-83BF-ADA1D0C71690}"/>
    <dgm:cxn modelId="{87418FAA-8DB2-4FE9-ABF0-79453FB4EE38}" type="presOf" srcId="{66F7504D-5213-4C55-9BBB-427BA10B61D6}" destId="{4B59B818-BF82-4755-85DA-BB2CFF5C811C}" srcOrd="0" destOrd="0" presId="urn:microsoft.com/office/officeart/2005/8/layout/hProcess7"/>
    <dgm:cxn modelId="{6D6B2E58-4132-48B9-93F8-23855564308E}" srcId="{A3CB6058-0D1D-435B-8864-7A3BDD33FCC5}" destId="{87BA2AFF-F510-4489-BEBC-956280B90009}" srcOrd="0" destOrd="0" parTransId="{63644DAB-2C23-4670-A467-5943E067F444}" sibTransId="{BD04DBA2-B0A6-411B-BCEC-FCD1CE539B80}"/>
    <dgm:cxn modelId="{81DDA8C2-F8F5-4D4B-AD54-93E3A7430750}" srcId="{DA6BB5E4-BFB7-4718-B4C1-27D02B3A1AB6}" destId="{F4103BF2-C69E-4735-995A-FD728CCA891A}" srcOrd="12" destOrd="0" parTransId="{6A54C174-3C8F-41B3-88FE-11F5515066ED}" sibTransId="{07AB2334-7336-4D0D-BDF1-09DDE8458B72}"/>
    <dgm:cxn modelId="{335A8956-2442-4BA7-B180-B507DB8A9796}" type="presOf" srcId="{C39BE4A5-49F8-4A7D-BB0D-15FC80E1FF1C}" destId="{D2581474-6CE3-45CD-8098-666650086216}" srcOrd="0" destOrd="4" presId="urn:microsoft.com/office/officeart/2005/8/layout/hProcess7"/>
    <dgm:cxn modelId="{58A468EA-F572-4C48-A05A-805B1C1B79E9}" type="presOf" srcId="{B64DAA16-1758-485E-9340-FA55FFC921E7}" destId="{1568AEA3-A629-4C8D-8AFE-86EAADE36A63}" srcOrd="0" destOrd="0" presId="urn:microsoft.com/office/officeart/2005/8/layout/hProcess7"/>
    <dgm:cxn modelId="{EACFB3AB-18B2-489C-AB70-8EA86D05CEE1}" type="presOf" srcId="{76EB95A5-7C4A-47C4-AD46-86FC74BDF304}" destId="{4B59B818-BF82-4755-85DA-BB2CFF5C811C}" srcOrd="0" destOrd="7" presId="urn:microsoft.com/office/officeart/2005/8/layout/hProcess7"/>
    <dgm:cxn modelId="{8018076E-C6B2-4225-83DE-39E40175673F}" srcId="{DA6BB5E4-BFB7-4718-B4C1-27D02B3A1AB6}" destId="{A0724A27-4F0B-43F4-9A8D-976276B9E6B1}" srcOrd="5" destOrd="0" parTransId="{FEB80065-BB16-471B-9D4B-09B1FA43D8D9}" sibTransId="{202C04C1-81A0-4F93-A832-C9F4ACEEF7FD}"/>
    <dgm:cxn modelId="{686FD903-7E74-422F-B65D-F5623A9D3490}" srcId="{DA6BB5E4-BFB7-4718-B4C1-27D02B3A1AB6}" destId="{0287C6A6-FDB5-4C6A-B302-52333F5731B7}" srcOrd="2" destOrd="0" parTransId="{9E947143-6F42-4676-90BA-37747AAA3032}" sibTransId="{02AEF1EC-3FAB-4911-AB39-EB246BA41DCE}"/>
    <dgm:cxn modelId="{E2BDB881-25F3-4013-90A6-40A21167E88B}" srcId="{A3CB6058-0D1D-435B-8864-7A3BDD33FCC5}" destId="{EB6BC8B3-009F-44FA-A3A5-9B7695B692C3}" srcOrd="12" destOrd="0" parTransId="{F7D0368D-BE9E-4F6D-910D-477A530CBA15}" sibTransId="{75401B33-BBB5-4621-8316-53D4A4CFF3F1}"/>
    <dgm:cxn modelId="{CCCAA527-AC90-4EC5-9257-646456497BBB}" type="presOf" srcId="{E3BF6FE5-D2FF-44CD-80C8-D42708685F99}" destId="{4B59B818-BF82-4755-85DA-BB2CFF5C811C}" srcOrd="0" destOrd="6" presId="urn:microsoft.com/office/officeart/2005/8/layout/hProcess7"/>
    <dgm:cxn modelId="{5B3A3635-A9C8-4C37-AEE1-3E1073F6D36D}" type="presOf" srcId="{DA6BB5E4-BFB7-4718-B4C1-27D02B3A1AB6}" destId="{B0C2E218-1080-4065-AC5F-CEE1FEE7A8F8}" srcOrd="0" destOrd="0" presId="urn:microsoft.com/office/officeart/2005/8/layout/hProcess7"/>
    <dgm:cxn modelId="{23CFD88D-5476-4D75-B3DB-1A297036ED60}" type="presOf" srcId="{C7C4A541-D7D2-442D-AB16-FCAE858E9C84}" destId="{D2581474-6CE3-45CD-8098-666650086216}" srcOrd="0" destOrd="6" presId="urn:microsoft.com/office/officeart/2005/8/layout/hProcess7"/>
    <dgm:cxn modelId="{FC944924-AA59-4BAF-AB0C-2C25CA17B7D0}" type="presOf" srcId="{C6695912-A7C9-428D-85A3-EBA41B7B8A50}" destId="{D2581474-6CE3-45CD-8098-666650086216}" srcOrd="0" destOrd="14" presId="urn:microsoft.com/office/officeart/2005/8/layout/hProcess7"/>
    <dgm:cxn modelId="{19D81A7B-65D5-4670-88BD-EF7D23893D4C}" srcId="{A3CB6058-0D1D-435B-8864-7A3BDD33FCC5}" destId="{2361FBA0-B474-4C5C-B82C-18C6B45595B6}" srcOrd="7" destOrd="0" parTransId="{0F60471E-7A4A-486B-A534-3E6564C3DCED}" sibTransId="{1DD3AF0E-8EBE-424B-A646-BC5D3779EAA0}"/>
    <dgm:cxn modelId="{AF18C4F1-B0F0-468A-A112-2DBB36E0808B}" type="presOf" srcId="{DA6BB5E4-BFB7-4718-B4C1-27D02B3A1AB6}" destId="{71E59428-7C1F-4886-A67C-8061E7C0D73D}" srcOrd="1" destOrd="0" presId="urn:microsoft.com/office/officeart/2005/8/layout/hProcess7"/>
    <dgm:cxn modelId="{641EA3A4-21E7-4DE9-BB7C-B7150E926166}" type="presOf" srcId="{D1FE9B14-7B67-4BD0-993C-17F2418666DF}" destId="{4B59B818-BF82-4755-85DA-BB2CFF5C811C}" srcOrd="0" destOrd="8" presId="urn:microsoft.com/office/officeart/2005/8/layout/hProcess7"/>
    <dgm:cxn modelId="{BC3BADF1-D29C-4623-8F0F-C800EDF43D2E}" srcId="{A3CB6058-0D1D-435B-8864-7A3BDD33FCC5}" destId="{DF656A34-4A15-4BA9-9507-1242A89A1A77}" srcOrd="1" destOrd="0" parTransId="{E9F9C065-D4DB-4255-AE58-2DA73F9E15AE}" sibTransId="{E1BB611C-5FD5-4189-8E74-D93550FC48C7}"/>
    <dgm:cxn modelId="{70F69E03-79BD-4C21-9883-F395DE2551FB}" srcId="{DA6BB5E4-BFB7-4718-B4C1-27D02B3A1AB6}" destId="{66F7504D-5213-4C55-9BBB-427BA10B61D6}" srcOrd="0" destOrd="0" parTransId="{6961581D-F682-4CE7-BFAE-F3B6BD289594}" sibTransId="{79A5E323-4A85-4F7C-998F-3E9855CD71E0}"/>
    <dgm:cxn modelId="{C41B6D54-61F6-42AF-8695-3079E08F3CB5}" type="presOf" srcId="{87BA2AFF-F510-4489-BEBC-956280B90009}" destId="{D2581474-6CE3-45CD-8098-666650086216}" srcOrd="0" destOrd="0" presId="urn:microsoft.com/office/officeart/2005/8/layout/hProcess7"/>
    <dgm:cxn modelId="{FFA01E6E-880A-449F-A501-CF1AFFDF0551}" type="presParOf" srcId="{1568AEA3-A629-4C8D-8AFE-86EAADE36A63}" destId="{2BB032B4-8266-4978-876E-E9C26C023A22}" srcOrd="0" destOrd="0" presId="urn:microsoft.com/office/officeart/2005/8/layout/hProcess7"/>
    <dgm:cxn modelId="{7033292C-C71A-45B2-B659-A8715D0BCBAB}" type="presParOf" srcId="{2BB032B4-8266-4978-876E-E9C26C023A22}" destId="{1035D0C7-8EF2-4AEA-9525-4F583159AD70}" srcOrd="0" destOrd="0" presId="urn:microsoft.com/office/officeart/2005/8/layout/hProcess7"/>
    <dgm:cxn modelId="{E3E96FAC-F313-40CA-B3ED-E9A41FA9FFE4}" type="presParOf" srcId="{2BB032B4-8266-4978-876E-E9C26C023A22}" destId="{24FE572B-F3B2-46E5-AD9C-E1D01D8CB347}" srcOrd="1" destOrd="0" presId="urn:microsoft.com/office/officeart/2005/8/layout/hProcess7"/>
    <dgm:cxn modelId="{803D47CB-860E-4883-A142-E55DB02FFA0F}" type="presParOf" srcId="{2BB032B4-8266-4978-876E-E9C26C023A22}" destId="{D2581474-6CE3-45CD-8098-666650086216}" srcOrd="2" destOrd="0" presId="urn:microsoft.com/office/officeart/2005/8/layout/hProcess7"/>
    <dgm:cxn modelId="{7D1E93D2-93A2-49F4-9065-979B5FA0A97F}" type="presParOf" srcId="{1568AEA3-A629-4C8D-8AFE-86EAADE36A63}" destId="{D7777AAC-FE0F-4089-B09B-BC76506F7954}" srcOrd="1" destOrd="0" presId="urn:microsoft.com/office/officeart/2005/8/layout/hProcess7"/>
    <dgm:cxn modelId="{7B9DA595-4372-4B03-AD35-6B17446DC5BF}" type="presParOf" srcId="{1568AEA3-A629-4C8D-8AFE-86EAADE36A63}" destId="{32E2F73B-62FD-4843-9BB0-20D28DD8EFB5}" srcOrd="2" destOrd="0" presId="urn:microsoft.com/office/officeart/2005/8/layout/hProcess7"/>
    <dgm:cxn modelId="{9897E847-27B0-48A8-B08F-A82ACD1AE3AF}" type="presParOf" srcId="{32E2F73B-62FD-4843-9BB0-20D28DD8EFB5}" destId="{5739E5C5-50EC-49AB-807C-838E409E45DE}" srcOrd="0" destOrd="0" presId="urn:microsoft.com/office/officeart/2005/8/layout/hProcess7"/>
    <dgm:cxn modelId="{7D1F5A46-6C6B-465C-9722-8208024C70D1}" type="presParOf" srcId="{32E2F73B-62FD-4843-9BB0-20D28DD8EFB5}" destId="{3E1080B9-F54C-4B15-A35E-F20BBF23EA9D}" srcOrd="1" destOrd="0" presId="urn:microsoft.com/office/officeart/2005/8/layout/hProcess7"/>
    <dgm:cxn modelId="{B4E662D5-1115-4663-90C8-A5100021D9D9}" type="presParOf" srcId="{32E2F73B-62FD-4843-9BB0-20D28DD8EFB5}" destId="{46FDDA48-3809-4491-83AC-A4E7777E7BD5}" srcOrd="2" destOrd="0" presId="urn:microsoft.com/office/officeart/2005/8/layout/hProcess7"/>
    <dgm:cxn modelId="{7E7BC6EE-F5C0-4224-9E77-A4B7994874F4}" type="presParOf" srcId="{1568AEA3-A629-4C8D-8AFE-86EAADE36A63}" destId="{768B21F4-9480-4702-8722-7087C1036484}" srcOrd="3" destOrd="0" presId="urn:microsoft.com/office/officeart/2005/8/layout/hProcess7"/>
    <dgm:cxn modelId="{DB4D5D63-BFAF-4753-B261-D41A919FC2FA}" type="presParOf" srcId="{1568AEA3-A629-4C8D-8AFE-86EAADE36A63}" destId="{F8DA5B95-834C-439D-94D7-E7E2E4A923FE}" srcOrd="4" destOrd="0" presId="urn:microsoft.com/office/officeart/2005/8/layout/hProcess7"/>
    <dgm:cxn modelId="{055A354C-BC34-4D6E-9737-0DED0E5916DD}" type="presParOf" srcId="{F8DA5B95-834C-439D-94D7-E7E2E4A923FE}" destId="{B0C2E218-1080-4065-AC5F-CEE1FEE7A8F8}" srcOrd="0" destOrd="0" presId="urn:microsoft.com/office/officeart/2005/8/layout/hProcess7"/>
    <dgm:cxn modelId="{50933CFC-20C0-4211-B3AC-715C622A87AB}" type="presParOf" srcId="{F8DA5B95-834C-439D-94D7-E7E2E4A923FE}" destId="{71E59428-7C1F-4886-A67C-8061E7C0D73D}" srcOrd="1" destOrd="0" presId="urn:microsoft.com/office/officeart/2005/8/layout/hProcess7"/>
    <dgm:cxn modelId="{83DF2E19-F317-4397-804C-AB71C5696492}" type="presParOf" srcId="{F8DA5B95-834C-439D-94D7-E7E2E4A923FE}" destId="{4B59B818-BF82-4755-85DA-BB2CFF5C811C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CEF7D84-0093-4A5C-ABB0-367B64B4644B}" type="doc">
      <dgm:prSet loTypeId="urn:microsoft.com/office/officeart/2005/8/layout/equation1" loCatId="process" qsTypeId="urn:microsoft.com/office/officeart/2005/8/quickstyle/3d3" qsCatId="3D" csTypeId="urn:microsoft.com/office/officeart/2005/8/colors/colorful1" csCatId="colorful" phldr="1"/>
      <dgm:spPr/>
    </dgm:pt>
    <dgm:pt modelId="{3CF0D026-0727-4072-BF03-9B0E7658AD67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ПДН СМП</a:t>
          </a:r>
          <a:endParaRPr lang="ru-RU" sz="1800" dirty="0">
            <a:solidFill>
              <a:schemeClr val="tx1"/>
            </a:solidFill>
          </a:endParaRPr>
        </a:p>
      </dgm:t>
    </dgm:pt>
    <dgm:pt modelId="{756F2B52-3AF6-47C2-83E2-72BDEA881805}" type="parTrans" cxnId="{F2D11DDA-1B6A-400F-A553-A8B32A1A02B0}">
      <dgm:prSet/>
      <dgm:spPr/>
      <dgm:t>
        <a:bodyPr/>
        <a:lstStyle/>
        <a:p>
          <a:endParaRPr lang="ru-RU"/>
        </a:p>
      </dgm:t>
    </dgm:pt>
    <dgm:pt modelId="{8B3D464C-DB63-4BB5-B3B0-B604DF7F2907}" type="sibTrans" cxnId="{F2D11DDA-1B6A-400F-A553-A8B32A1A02B0}">
      <dgm:prSet/>
      <dgm:spPr/>
      <dgm:t>
        <a:bodyPr/>
        <a:lstStyle/>
        <a:p>
          <a:endParaRPr lang="ru-RU"/>
        </a:p>
      </dgm:t>
    </dgm:pt>
    <dgm:pt modelId="{D0A3173B-0359-4919-A949-EA179D341F83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ПДН АПП </a:t>
          </a:r>
          <a:r>
            <a:rPr lang="ru-RU" sz="1600" dirty="0" smtClean="0">
              <a:solidFill>
                <a:schemeClr val="tx1"/>
              </a:solidFill>
            </a:rPr>
            <a:t>(</a:t>
          </a:r>
          <a:r>
            <a:rPr lang="ru-RU" sz="1600" dirty="0" err="1" smtClean="0">
              <a:solidFill>
                <a:schemeClr val="tx1"/>
              </a:solidFill>
            </a:rPr>
            <a:t>вкл.СП</a:t>
          </a:r>
          <a:r>
            <a:rPr lang="ru-RU" sz="1600" dirty="0" smtClean="0">
              <a:solidFill>
                <a:schemeClr val="tx1"/>
              </a:solidFill>
            </a:rPr>
            <a:t>, СЗП)</a:t>
          </a:r>
          <a:endParaRPr lang="ru-RU" sz="1600" dirty="0">
            <a:solidFill>
              <a:schemeClr val="tx1"/>
            </a:solidFill>
          </a:endParaRPr>
        </a:p>
      </dgm:t>
    </dgm:pt>
    <dgm:pt modelId="{2AA55534-36EF-4BA4-B332-24969B004E61}" type="parTrans" cxnId="{D82C60A5-8C52-4770-8D0D-0C77E72B96AE}">
      <dgm:prSet/>
      <dgm:spPr/>
      <dgm:t>
        <a:bodyPr/>
        <a:lstStyle/>
        <a:p>
          <a:endParaRPr lang="ru-RU"/>
        </a:p>
      </dgm:t>
    </dgm:pt>
    <dgm:pt modelId="{DA25D2EE-FFCE-419B-A762-3DD9772E8B4C}" type="sibTrans" cxnId="{D82C60A5-8C52-4770-8D0D-0C77E72B96AE}">
      <dgm:prSet/>
      <dgm:spPr/>
      <dgm:t>
        <a:bodyPr/>
        <a:lstStyle/>
        <a:p>
          <a:endParaRPr lang="ru-RU"/>
        </a:p>
      </dgm:t>
    </dgm:pt>
    <dgm:pt modelId="{585D2239-9E37-4BD6-82B6-71A797200527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Финансирование</a:t>
          </a:r>
          <a:endParaRPr lang="ru-RU" sz="1800" dirty="0">
            <a:solidFill>
              <a:schemeClr val="tx1"/>
            </a:solidFill>
          </a:endParaRPr>
        </a:p>
      </dgm:t>
    </dgm:pt>
    <dgm:pt modelId="{9165F1BA-873A-45FB-B334-ACA2071B9D43}" type="parTrans" cxnId="{D0B37E4B-A2CB-4598-A196-B8FDE61E77A2}">
      <dgm:prSet/>
      <dgm:spPr/>
      <dgm:t>
        <a:bodyPr/>
        <a:lstStyle/>
        <a:p>
          <a:endParaRPr lang="ru-RU"/>
        </a:p>
      </dgm:t>
    </dgm:pt>
    <dgm:pt modelId="{8DCFE362-AB47-40F3-9AB1-F678728DDA91}" type="sibTrans" cxnId="{D0B37E4B-A2CB-4598-A196-B8FDE61E77A2}">
      <dgm:prSet/>
      <dgm:spPr/>
      <dgm:t>
        <a:bodyPr/>
        <a:lstStyle/>
        <a:p>
          <a:endParaRPr lang="ru-RU"/>
        </a:p>
      </dgm:t>
    </dgm:pt>
    <dgm:pt modelId="{C936D7E3-8893-404F-9711-9D68E8C31DB9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КСУ</a:t>
          </a:r>
          <a:endParaRPr lang="ru-RU" sz="1800" dirty="0">
            <a:solidFill>
              <a:schemeClr val="tx1"/>
            </a:solidFill>
          </a:endParaRPr>
        </a:p>
      </dgm:t>
    </dgm:pt>
    <dgm:pt modelId="{FFA5E90C-645A-456A-93E4-DE2123A64E3E}" type="parTrans" cxnId="{3069A7F3-13C5-4D1A-A34B-27571E800F8C}">
      <dgm:prSet/>
      <dgm:spPr/>
      <dgm:t>
        <a:bodyPr/>
        <a:lstStyle/>
        <a:p>
          <a:endParaRPr lang="ru-RU"/>
        </a:p>
      </dgm:t>
    </dgm:pt>
    <dgm:pt modelId="{BC1CD475-AB85-4081-B8A2-817BCB7D636A}" type="sibTrans" cxnId="{3069A7F3-13C5-4D1A-A34B-27571E800F8C}">
      <dgm:prSet/>
      <dgm:spPr/>
      <dgm:t>
        <a:bodyPr/>
        <a:lstStyle/>
        <a:p>
          <a:endParaRPr lang="ru-RU"/>
        </a:p>
      </dgm:t>
    </dgm:pt>
    <dgm:pt modelId="{031F0FAF-6BB2-42D9-9E48-28254E041906}" type="pres">
      <dgm:prSet presAssocID="{8CEF7D84-0093-4A5C-ABB0-367B64B4644B}" presName="linearFlow" presStyleCnt="0">
        <dgm:presLayoutVars>
          <dgm:dir/>
          <dgm:resizeHandles val="exact"/>
        </dgm:presLayoutVars>
      </dgm:prSet>
      <dgm:spPr/>
    </dgm:pt>
    <dgm:pt modelId="{325BBE89-F7F6-41B1-9584-1BF640501068}" type="pres">
      <dgm:prSet presAssocID="{3CF0D026-0727-4072-BF03-9B0E7658AD67}" presName="node" presStyleLbl="node1" presStyleIdx="0" presStyleCnt="4">
        <dgm:presLayoutVars>
          <dgm:bulletEnabled val="1"/>
        </dgm:presLayoutVars>
      </dgm:prSet>
      <dgm:spPr/>
    </dgm:pt>
    <dgm:pt modelId="{FDC04BCE-8EAF-46AA-BD8C-387602E8ACC5}" type="pres">
      <dgm:prSet presAssocID="{8B3D464C-DB63-4BB5-B3B0-B604DF7F2907}" presName="spacerL" presStyleCnt="0"/>
      <dgm:spPr/>
    </dgm:pt>
    <dgm:pt modelId="{E2FA59E0-8222-4643-8B92-2134E1C9C6DE}" type="pres">
      <dgm:prSet presAssocID="{8B3D464C-DB63-4BB5-B3B0-B604DF7F2907}" presName="sibTrans" presStyleLbl="sibTrans2D1" presStyleIdx="0" presStyleCnt="3"/>
      <dgm:spPr/>
    </dgm:pt>
    <dgm:pt modelId="{C7FE347A-DFA8-4BF5-A036-945E89131A48}" type="pres">
      <dgm:prSet presAssocID="{8B3D464C-DB63-4BB5-B3B0-B604DF7F2907}" presName="spacerR" presStyleCnt="0"/>
      <dgm:spPr/>
    </dgm:pt>
    <dgm:pt modelId="{757C5600-AC82-4F8C-9880-FB31F0A1A51C}" type="pres">
      <dgm:prSet presAssocID="{D0A3173B-0359-4919-A949-EA179D341F8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6EB155-3343-4B63-BCA3-4B8048A479ED}" type="pres">
      <dgm:prSet presAssocID="{DA25D2EE-FFCE-419B-A762-3DD9772E8B4C}" presName="spacerL" presStyleCnt="0"/>
      <dgm:spPr/>
    </dgm:pt>
    <dgm:pt modelId="{98E78B86-F95B-4613-AF0F-FCB0C23119E2}" type="pres">
      <dgm:prSet presAssocID="{DA25D2EE-FFCE-419B-A762-3DD9772E8B4C}" presName="sibTrans" presStyleLbl="sibTrans2D1" presStyleIdx="1" presStyleCnt="3"/>
      <dgm:spPr/>
    </dgm:pt>
    <dgm:pt modelId="{8EE8F935-F9C4-4AE0-88CF-F794111D3541}" type="pres">
      <dgm:prSet presAssocID="{DA25D2EE-FFCE-419B-A762-3DD9772E8B4C}" presName="spacerR" presStyleCnt="0"/>
      <dgm:spPr/>
    </dgm:pt>
    <dgm:pt modelId="{8FCDF710-CF01-4A06-BB8C-FD56E0E591F2}" type="pres">
      <dgm:prSet presAssocID="{C936D7E3-8893-404F-9711-9D68E8C31DB9}" presName="node" presStyleLbl="node1" presStyleIdx="2" presStyleCnt="4">
        <dgm:presLayoutVars>
          <dgm:bulletEnabled val="1"/>
        </dgm:presLayoutVars>
      </dgm:prSet>
      <dgm:spPr/>
    </dgm:pt>
    <dgm:pt modelId="{9CE0771A-8768-44B8-83F0-9FD356454E3F}" type="pres">
      <dgm:prSet presAssocID="{BC1CD475-AB85-4081-B8A2-817BCB7D636A}" presName="spacerL" presStyleCnt="0"/>
      <dgm:spPr/>
    </dgm:pt>
    <dgm:pt modelId="{773B5897-5C8C-49E5-B3E7-BDDC5BD2E382}" type="pres">
      <dgm:prSet presAssocID="{BC1CD475-AB85-4081-B8A2-817BCB7D636A}" presName="sibTrans" presStyleLbl="sibTrans2D1" presStyleIdx="2" presStyleCnt="3"/>
      <dgm:spPr/>
    </dgm:pt>
    <dgm:pt modelId="{3C233AE0-3F84-4B4F-BFF1-0CF19CDF8AEF}" type="pres">
      <dgm:prSet presAssocID="{BC1CD475-AB85-4081-B8A2-817BCB7D636A}" presName="spacerR" presStyleCnt="0"/>
      <dgm:spPr/>
    </dgm:pt>
    <dgm:pt modelId="{6F9C7B89-C71D-4A2D-93FF-9E99FBB9D0C6}" type="pres">
      <dgm:prSet presAssocID="{585D2239-9E37-4BD6-82B6-71A79720052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353146-B2FA-4CB5-8E60-D0B6121B057C}" type="presOf" srcId="{BC1CD475-AB85-4081-B8A2-817BCB7D636A}" destId="{773B5897-5C8C-49E5-B3E7-BDDC5BD2E382}" srcOrd="0" destOrd="0" presId="urn:microsoft.com/office/officeart/2005/8/layout/equation1"/>
    <dgm:cxn modelId="{D82C60A5-8C52-4770-8D0D-0C77E72B96AE}" srcId="{8CEF7D84-0093-4A5C-ABB0-367B64B4644B}" destId="{D0A3173B-0359-4919-A949-EA179D341F83}" srcOrd="1" destOrd="0" parTransId="{2AA55534-36EF-4BA4-B332-24969B004E61}" sibTransId="{DA25D2EE-FFCE-419B-A762-3DD9772E8B4C}"/>
    <dgm:cxn modelId="{5A746C6E-699B-493B-97BB-CB0CD7387208}" type="presOf" srcId="{D0A3173B-0359-4919-A949-EA179D341F83}" destId="{757C5600-AC82-4F8C-9880-FB31F0A1A51C}" srcOrd="0" destOrd="0" presId="urn:microsoft.com/office/officeart/2005/8/layout/equation1"/>
    <dgm:cxn modelId="{12D5D49E-C449-4BD0-9AE5-8415C7922B4F}" type="presOf" srcId="{C936D7E3-8893-404F-9711-9D68E8C31DB9}" destId="{8FCDF710-CF01-4A06-BB8C-FD56E0E591F2}" srcOrd="0" destOrd="0" presId="urn:microsoft.com/office/officeart/2005/8/layout/equation1"/>
    <dgm:cxn modelId="{E74F3D39-C8F9-4CC4-92CD-A7F30E46ACC1}" type="presOf" srcId="{8B3D464C-DB63-4BB5-B3B0-B604DF7F2907}" destId="{E2FA59E0-8222-4643-8B92-2134E1C9C6DE}" srcOrd="0" destOrd="0" presId="urn:microsoft.com/office/officeart/2005/8/layout/equation1"/>
    <dgm:cxn modelId="{5A306C41-7544-43A5-BBB7-338CA2500DFA}" type="presOf" srcId="{3CF0D026-0727-4072-BF03-9B0E7658AD67}" destId="{325BBE89-F7F6-41B1-9584-1BF640501068}" srcOrd="0" destOrd="0" presId="urn:microsoft.com/office/officeart/2005/8/layout/equation1"/>
    <dgm:cxn modelId="{9937D6D6-634D-4338-BB27-023AD8971B2B}" type="presOf" srcId="{585D2239-9E37-4BD6-82B6-71A797200527}" destId="{6F9C7B89-C71D-4A2D-93FF-9E99FBB9D0C6}" srcOrd="0" destOrd="0" presId="urn:microsoft.com/office/officeart/2005/8/layout/equation1"/>
    <dgm:cxn modelId="{D0B37E4B-A2CB-4598-A196-B8FDE61E77A2}" srcId="{8CEF7D84-0093-4A5C-ABB0-367B64B4644B}" destId="{585D2239-9E37-4BD6-82B6-71A797200527}" srcOrd="3" destOrd="0" parTransId="{9165F1BA-873A-45FB-B334-ACA2071B9D43}" sibTransId="{8DCFE362-AB47-40F3-9AB1-F678728DDA91}"/>
    <dgm:cxn modelId="{CD0AC2C3-60BF-4978-98A0-3CF1BC1FB7F4}" type="presOf" srcId="{DA25D2EE-FFCE-419B-A762-3DD9772E8B4C}" destId="{98E78B86-F95B-4613-AF0F-FCB0C23119E2}" srcOrd="0" destOrd="0" presId="urn:microsoft.com/office/officeart/2005/8/layout/equation1"/>
    <dgm:cxn modelId="{3069A7F3-13C5-4D1A-A34B-27571E800F8C}" srcId="{8CEF7D84-0093-4A5C-ABB0-367B64B4644B}" destId="{C936D7E3-8893-404F-9711-9D68E8C31DB9}" srcOrd="2" destOrd="0" parTransId="{FFA5E90C-645A-456A-93E4-DE2123A64E3E}" sibTransId="{BC1CD475-AB85-4081-B8A2-817BCB7D636A}"/>
    <dgm:cxn modelId="{F2D11DDA-1B6A-400F-A553-A8B32A1A02B0}" srcId="{8CEF7D84-0093-4A5C-ABB0-367B64B4644B}" destId="{3CF0D026-0727-4072-BF03-9B0E7658AD67}" srcOrd="0" destOrd="0" parTransId="{756F2B52-3AF6-47C2-83E2-72BDEA881805}" sibTransId="{8B3D464C-DB63-4BB5-B3B0-B604DF7F2907}"/>
    <dgm:cxn modelId="{51254CBC-A7A6-40C9-B4E1-2F5491950D1F}" type="presOf" srcId="{8CEF7D84-0093-4A5C-ABB0-367B64B4644B}" destId="{031F0FAF-6BB2-42D9-9E48-28254E041906}" srcOrd="0" destOrd="0" presId="urn:microsoft.com/office/officeart/2005/8/layout/equation1"/>
    <dgm:cxn modelId="{8C694D5C-04B7-4C57-8D45-83F1B3649F11}" type="presParOf" srcId="{031F0FAF-6BB2-42D9-9E48-28254E041906}" destId="{325BBE89-F7F6-41B1-9584-1BF640501068}" srcOrd="0" destOrd="0" presId="urn:microsoft.com/office/officeart/2005/8/layout/equation1"/>
    <dgm:cxn modelId="{6CA5BFDE-860C-4828-B552-E3169C64AA01}" type="presParOf" srcId="{031F0FAF-6BB2-42D9-9E48-28254E041906}" destId="{FDC04BCE-8EAF-46AA-BD8C-387602E8ACC5}" srcOrd="1" destOrd="0" presId="urn:microsoft.com/office/officeart/2005/8/layout/equation1"/>
    <dgm:cxn modelId="{7ACB6A05-67A2-45CF-9805-A81053F336F1}" type="presParOf" srcId="{031F0FAF-6BB2-42D9-9E48-28254E041906}" destId="{E2FA59E0-8222-4643-8B92-2134E1C9C6DE}" srcOrd="2" destOrd="0" presId="urn:microsoft.com/office/officeart/2005/8/layout/equation1"/>
    <dgm:cxn modelId="{2B089218-C743-47CB-9871-8FB8AB43F749}" type="presParOf" srcId="{031F0FAF-6BB2-42D9-9E48-28254E041906}" destId="{C7FE347A-DFA8-4BF5-A036-945E89131A48}" srcOrd="3" destOrd="0" presId="urn:microsoft.com/office/officeart/2005/8/layout/equation1"/>
    <dgm:cxn modelId="{54EA54B1-788E-4C5D-A994-7B7BF708F0E0}" type="presParOf" srcId="{031F0FAF-6BB2-42D9-9E48-28254E041906}" destId="{757C5600-AC82-4F8C-9880-FB31F0A1A51C}" srcOrd="4" destOrd="0" presId="urn:microsoft.com/office/officeart/2005/8/layout/equation1"/>
    <dgm:cxn modelId="{DF154520-CB19-4AA4-9DF6-40D8C2D2BD08}" type="presParOf" srcId="{031F0FAF-6BB2-42D9-9E48-28254E041906}" destId="{B36EB155-3343-4B63-BCA3-4B8048A479ED}" srcOrd="5" destOrd="0" presId="urn:microsoft.com/office/officeart/2005/8/layout/equation1"/>
    <dgm:cxn modelId="{88BBC486-C4E5-4076-ABB6-9A197FD18C5A}" type="presParOf" srcId="{031F0FAF-6BB2-42D9-9E48-28254E041906}" destId="{98E78B86-F95B-4613-AF0F-FCB0C23119E2}" srcOrd="6" destOrd="0" presId="urn:microsoft.com/office/officeart/2005/8/layout/equation1"/>
    <dgm:cxn modelId="{4E310D7B-7544-43FB-B63F-98DFA98D1FB3}" type="presParOf" srcId="{031F0FAF-6BB2-42D9-9E48-28254E041906}" destId="{8EE8F935-F9C4-4AE0-88CF-F794111D3541}" srcOrd="7" destOrd="0" presId="urn:microsoft.com/office/officeart/2005/8/layout/equation1"/>
    <dgm:cxn modelId="{2261C3C2-1EE5-4042-A517-51A81D227C31}" type="presParOf" srcId="{031F0FAF-6BB2-42D9-9E48-28254E041906}" destId="{8FCDF710-CF01-4A06-BB8C-FD56E0E591F2}" srcOrd="8" destOrd="0" presId="urn:microsoft.com/office/officeart/2005/8/layout/equation1"/>
    <dgm:cxn modelId="{59EA3A6B-B3B9-43C1-BCD4-A508B5CC2601}" type="presParOf" srcId="{031F0FAF-6BB2-42D9-9E48-28254E041906}" destId="{9CE0771A-8768-44B8-83F0-9FD356454E3F}" srcOrd="9" destOrd="0" presId="urn:microsoft.com/office/officeart/2005/8/layout/equation1"/>
    <dgm:cxn modelId="{98E5A93C-2AEE-4451-BD94-3E394234B462}" type="presParOf" srcId="{031F0FAF-6BB2-42D9-9E48-28254E041906}" destId="{773B5897-5C8C-49E5-B3E7-BDDC5BD2E382}" srcOrd="10" destOrd="0" presId="urn:microsoft.com/office/officeart/2005/8/layout/equation1"/>
    <dgm:cxn modelId="{F2E85607-A287-40BB-8E40-F2B9C6183EBD}" type="presParOf" srcId="{031F0FAF-6BB2-42D9-9E48-28254E041906}" destId="{3C233AE0-3F84-4B4F-BFF1-0CF19CDF8AEF}" srcOrd="11" destOrd="0" presId="urn:microsoft.com/office/officeart/2005/8/layout/equation1"/>
    <dgm:cxn modelId="{5B8FCD91-070F-4250-90A9-246F77CB2CFB}" type="presParOf" srcId="{031F0FAF-6BB2-42D9-9E48-28254E041906}" destId="{6F9C7B89-C71D-4A2D-93FF-9E99FBB9D0C6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CF66944-6B63-439E-AF4C-B99B5C972416}" type="doc">
      <dgm:prSet loTypeId="urn:microsoft.com/office/officeart/2005/8/layout/process1" loCatId="process" qsTypeId="urn:microsoft.com/office/officeart/2005/8/quickstyle/3d3" qsCatId="3D" csTypeId="urn:microsoft.com/office/officeart/2005/8/colors/colorful3" csCatId="colorful" phldr="1"/>
      <dgm:spPr/>
    </dgm:pt>
    <dgm:pt modelId="{148C36B7-F0F3-4DC2-8EE6-C7152C38055F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Исполнение плана объемов медпомощи СП (СЗП) </a:t>
          </a:r>
          <a:r>
            <a:rPr lang="ru-RU" dirty="0" smtClean="0">
              <a:solidFill>
                <a:schemeClr val="tx1"/>
              </a:solidFill>
              <a:latin typeface="Cambria"/>
            </a:rPr>
            <a:t>≥ 80%</a:t>
          </a:r>
          <a:endParaRPr lang="ru-RU" dirty="0">
            <a:solidFill>
              <a:schemeClr val="tx1"/>
            </a:solidFill>
          </a:endParaRPr>
        </a:p>
      </dgm:t>
    </dgm:pt>
    <dgm:pt modelId="{4DA56FE4-7753-47D5-B064-9F61811F1235}" type="parTrans" cxnId="{A5A0840F-2FFC-4B9D-8D7E-7AAB3114D4E9}">
      <dgm:prSet/>
      <dgm:spPr/>
      <dgm:t>
        <a:bodyPr/>
        <a:lstStyle/>
        <a:p>
          <a:endParaRPr lang="ru-RU"/>
        </a:p>
      </dgm:t>
    </dgm:pt>
    <dgm:pt modelId="{7C50BA2E-BF84-4481-926D-F03C202FF283}" type="sibTrans" cxnId="{A5A0840F-2FFC-4B9D-8D7E-7AAB3114D4E9}">
      <dgm:prSet/>
      <dgm:spPr/>
      <dgm:t>
        <a:bodyPr/>
        <a:lstStyle/>
        <a:p>
          <a:endParaRPr lang="ru-RU"/>
        </a:p>
      </dgm:t>
    </dgm:pt>
    <dgm:pt modelId="{397AA0AE-1E39-42CC-9DEF-7E1F59FEEDAB}">
      <dgm:prSet phldrT="[Текст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100% финансирование</a:t>
          </a:r>
          <a:endParaRPr lang="ru-RU" dirty="0">
            <a:solidFill>
              <a:schemeClr val="tx1"/>
            </a:solidFill>
          </a:endParaRPr>
        </a:p>
      </dgm:t>
    </dgm:pt>
    <dgm:pt modelId="{18F888A7-7977-433B-8582-49B63E92F9F5}" type="parTrans" cxnId="{6E7C85D0-DEC4-4AD5-97D3-F163F875895D}">
      <dgm:prSet/>
      <dgm:spPr/>
      <dgm:t>
        <a:bodyPr/>
        <a:lstStyle/>
        <a:p>
          <a:endParaRPr lang="ru-RU"/>
        </a:p>
      </dgm:t>
    </dgm:pt>
    <dgm:pt modelId="{B6901A7E-CCD1-4164-9FCC-1B0ABFF519C2}" type="sibTrans" cxnId="{6E7C85D0-DEC4-4AD5-97D3-F163F875895D}">
      <dgm:prSet/>
      <dgm:spPr/>
      <dgm:t>
        <a:bodyPr/>
        <a:lstStyle/>
        <a:p>
          <a:endParaRPr lang="ru-RU"/>
        </a:p>
      </dgm:t>
    </dgm:pt>
    <dgm:pt modelId="{4F9F6758-0671-4B47-A288-A3C2967DD367}" type="pres">
      <dgm:prSet presAssocID="{FCF66944-6B63-439E-AF4C-B99B5C972416}" presName="Name0" presStyleCnt="0">
        <dgm:presLayoutVars>
          <dgm:dir/>
          <dgm:resizeHandles val="exact"/>
        </dgm:presLayoutVars>
      </dgm:prSet>
      <dgm:spPr/>
    </dgm:pt>
    <dgm:pt modelId="{6082B55F-D127-4AC3-91C7-8C6601158F71}" type="pres">
      <dgm:prSet presAssocID="{148C36B7-F0F3-4DC2-8EE6-C7152C38055F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EEF8DE-AAD3-450F-B83B-6ACA0098A0FE}" type="pres">
      <dgm:prSet presAssocID="{7C50BA2E-BF84-4481-926D-F03C202FF283}" presName="sibTrans" presStyleLbl="sibTrans2D1" presStyleIdx="0" presStyleCnt="1"/>
      <dgm:spPr/>
    </dgm:pt>
    <dgm:pt modelId="{BEC6DECE-E3A8-4992-8B60-50606F60E2D3}" type="pres">
      <dgm:prSet presAssocID="{7C50BA2E-BF84-4481-926D-F03C202FF283}" presName="connectorText" presStyleLbl="sibTrans2D1" presStyleIdx="0" presStyleCnt="1"/>
      <dgm:spPr/>
    </dgm:pt>
    <dgm:pt modelId="{ED89EC18-DD1D-4E5B-8A88-1C31791B5F75}" type="pres">
      <dgm:prSet presAssocID="{397AA0AE-1E39-42CC-9DEF-7E1F59FEEDAB}" presName="node" presStyleLbl="node1" presStyleIdx="1" presStyleCnt="2">
        <dgm:presLayoutVars>
          <dgm:bulletEnabled val="1"/>
        </dgm:presLayoutVars>
      </dgm:prSet>
      <dgm:spPr/>
    </dgm:pt>
  </dgm:ptLst>
  <dgm:cxnLst>
    <dgm:cxn modelId="{F89004B8-9E1A-468F-8BAB-D3ADB48938DF}" type="presOf" srcId="{397AA0AE-1E39-42CC-9DEF-7E1F59FEEDAB}" destId="{ED89EC18-DD1D-4E5B-8A88-1C31791B5F75}" srcOrd="0" destOrd="0" presId="urn:microsoft.com/office/officeart/2005/8/layout/process1"/>
    <dgm:cxn modelId="{6E7C85D0-DEC4-4AD5-97D3-F163F875895D}" srcId="{FCF66944-6B63-439E-AF4C-B99B5C972416}" destId="{397AA0AE-1E39-42CC-9DEF-7E1F59FEEDAB}" srcOrd="1" destOrd="0" parTransId="{18F888A7-7977-433B-8582-49B63E92F9F5}" sibTransId="{B6901A7E-CCD1-4164-9FCC-1B0ABFF519C2}"/>
    <dgm:cxn modelId="{46161E0A-C8D1-4CB3-8240-5EAACF4E0048}" type="presOf" srcId="{7C50BA2E-BF84-4481-926D-F03C202FF283}" destId="{38EEF8DE-AAD3-450F-B83B-6ACA0098A0FE}" srcOrd="0" destOrd="0" presId="urn:microsoft.com/office/officeart/2005/8/layout/process1"/>
    <dgm:cxn modelId="{A5A0840F-2FFC-4B9D-8D7E-7AAB3114D4E9}" srcId="{FCF66944-6B63-439E-AF4C-B99B5C972416}" destId="{148C36B7-F0F3-4DC2-8EE6-C7152C38055F}" srcOrd="0" destOrd="0" parTransId="{4DA56FE4-7753-47D5-B064-9F61811F1235}" sibTransId="{7C50BA2E-BF84-4481-926D-F03C202FF283}"/>
    <dgm:cxn modelId="{E2C94B68-B340-4D7E-80B7-0D22C9790311}" type="presOf" srcId="{148C36B7-F0F3-4DC2-8EE6-C7152C38055F}" destId="{6082B55F-D127-4AC3-91C7-8C6601158F71}" srcOrd="0" destOrd="0" presId="urn:microsoft.com/office/officeart/2005/8/layout/process1"/>
    <dgm:cxn modelId="{251BFCD8-7E81-4BFB-849A-6C132A65AAF0}" type="presOf" srcId="{7C50BA2E-BF84-4481-926D-F03C202FF283}" destId="{BEC6DECE-E3A8-4992-8B60-50606F60E2D3}" srcOrd="1" destOrd="0" presId="urn:microsoft.com/office/officeart/2005/8/layout/process1"/>
    <dgm:cxn modelId="{3EC0A047-05A4-421B-BBCE-14C44ACDBDFB}" type="presOf" srcId="{FCF66944-6B63-439E-AF4C-B99B5C972416}" destId="{4F9F6758-0671-4B47-A288-A3C2967DD367}" srcOrd="0" destOrd="0" presId="urn:microsoft.com/office/officeart/2005/8/layout/process1"/>
    <dgm:cxn modelId="{E6F0BBD5-C3FF-46EC-BA3B-32B37EB41D8D}" type="presParOf" srcId="{4F9F6758-0671-4B47-A288-A3C2967DD367}" destId="{6082B55F-D127-4AC3-91C7-8C6601158F71}" srcOrd="0" destOrd="0" presId="urn:microsoft.com/office/officeart/2005/8/layout/process1"/>
    <dgm:cxn modelId="{E3C46083-CB13-400F-8AA9-86A05405C56A}" type="presParOf" srcId="{4F9F6758-0671-4B47-A288-A3C2967DD367}" destId="{38EEF8DE-AAD3-450F-B83B-6ACA0098A0FE}" srcOrd="1" destOrd="0" presId="urn:microsoft.com/office/officeart/2005/8/layout/process1"/>
    <dgm:cxn modelId="{43EDAEE1-B482-4903-8F85-A63ACF057931}" type="presParOf" srcId="{38EEF8DE-AAD3-450F-B83B-6ACA0098A0FE}" destId="{BEC6DECE-E3A8-4992-8B60-50606F60E2D3}" srcOrd="0" destOrd="0" presId="urn:microsoft.com/office/officeart/2005/8/layout/process1"/>
    <dgm:cxn modelId="{A3367551-831A-43BF-BF20-9B75976A357F}" type="presParOf" srcId="{4F9F6758-0671-4B47-A288-A3C2967DD367}" destId="{ED89EC18-DD1D-4E5B-8A88-1C31791B5F75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CF66944-6B63-439E-AF4C-B99B5C972416}" type="doc">
      <dgm:prSet loTypeId="urn:microsoft.com/office/officeart/2005/8/layout/process1" loCatId="process" qsTypeId="urn:microsoft.com/office/officeart/2005/8/quickstyle/3d3" qsCatId="3D" csTypeId="urn:microsoft.com/office/officeart/2005/8/colors/colorful3" csCatId="colorful" phldr="1"/>
      <dgm:spPr/>
    </dgm:pt>
    <dgm:pt modelId="{148C36B7-F0F3-4DC2-8EE6-C7152C38055F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Исполнение плана объемов медпомощи СП (СЗП) </a:t>
          </a:r>
          <a:r>
            <a:rPr lang="ru-RU" dirty="0" smtClean="0">
              <a:solidFill>
                <a:schemeClr val="tx1"/>
              </a:solidFill>
              <a:latin typeface="Cambria"/>
            </a:rPr>
            <a:t>≤ 80%</a:t>
          </a:r>
          <a:endParaRPr lang="ru-RU" dirty="0">
            <a:solidFill>
              <a:schemeClr val="tx1"/>
            </a:solidFill>
          </a:endParaRPr>
        </a:p>
      </dgm:t>
    </dgm:pt>
    <dgm:pt modelId="{4DA56FE4-7753-47D5-B064-9F61811F1235}" type="parTrans" cxnId="{A5A0840F-2FFC-4B9D-8D7E-7AAB3114D4E9}">
      <dgm:prSet/>
      <dgm:spPr/>
      <dgm:t>
        <a:bodyPr/>
        <a:lstStyle/>
        <a:p>
          <a:endParaRPr lang="ru-RU"/>
        </a:p>
      </dgm:t>
    </dgm:pt>
    <dgm:pt modelId="{7C50BA2E-BF84-4481-926D-F03C202FF283}" type="sibTrans" cxnId="{A5A0840F-2FFC-4B9D-8D7E-7AAB3114D4E9}">
      <dgm:prSet/>
      <dgm:spPr/>
      <dgm:t>
        <a:bodyPr/>
        <a:lstStyle/>
        <a:p>
          <a:endParaRPr lang="ru-RU"/>
        </a:p>
      </dgm:t>
    </dgm:pt>
    <dgm:pt modelId="{397AA0AE-1E39-42CC-9DEF-7E1F59FEEDAB}">
      <dgm:prSet phldrT="[Текст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Сумма снятия в</a:t>
          </a:r>
          <a:r>
            <a:rPr lang="ru-RU" dirty="0" smtClean="0">
              <a:solidFill>
                <a:schemeClr val="tx1"/>
              </a:solidFill>
            </a:rPr>
            <a:t> %-</a:t>
          </a:r>
          <a:r>
            <a:rPr lang="ru-RU" dirty="0" err="1" smtClean="0">
              <a:solidFill>
                <a:schemeClr val="tx1"/>
              </a:solidFill>
            </a:rPr>
            <a:t>ом</a:t>
          </a:r>
          <a:r>
            <a:rPr lang="ru-RU" dirty="0" smtClean="0">
              <a:solidFill>
                <a:schemeClr val="tx1"/>
              </a:solidFill>
            </a:rPr>
            <a:t> исполнении плана объемов медпомощи от утв. поквартального объема ТПОМС в тыс.руб. </a:t>
          </a:r>
          <a:endParaRPr lang="ru-RU" dirty="0">
            <a:solidFill>
              <a:schemeClr val="tx1"/>
            </a:solidFill>
          </a:endParaRPr>
        </a:p>
      </dgm:t>
    </dgm:pt>
    <dgm:pt modelId="{18F888A7-7977-433B-8582-49B63E92F9F5}" type="parTrans" cxnId="{6E7C85D0-DEC4-4AD5-97D3-F163F875895D}">
      <dgm:prSet/>
      <dgm:spPr/>
      <dgm:t>
        <a:bodyPr/>
        <a:lstStyle/>
        <a:p>
          <a:endParaRPr lang="ru-RU"/>
        </a:p>
      </dgm:t>
    </dgm:pt>
    <dgm:pt modelId="{B6901A7E-CCD1-4164-9FCC-1B0ABFF519C2}" type="sibTrans" cxnId="{6E7C85D0-DEC4-4AD5-97D3-F163F875895D}">
      <dgm:prSet/>
      <dgm:spPr/>
      <dgm:t>
        <a:bodyPr/>
        <a:lstStyle/>
        <a:p>
          <a:endParaRPr lang="ru-RU"/>
        </a:p>
      </dgm:t>
    </dgm:pt>
    <dgm:pt modelId="{4F9F6758-0671-4B47-A288-A3C2967DD367}" type="pres">
      <dgm:prSet presAssocID="{FCF66944-6B63-439E-AF4C-B99B5C972416}" presName="Name0" presStyleCnt="0">
        <dgm:presLayoutVars>
          <dgm:dir/>
          <dgm:resizeHandles val="exact"/>
        </dgm:presLayoutVars>
      </dgm:prSet>
      <dgm:spPr/>
    </dgm:pt>
    <dgm:pt modelId="{6082B55F-D127-4AC3-91C7-8C6601158F71}" type="pres">
      <dgm:prSet presAssocID="{148C36B7-F0F3-4DC2-8EE6-C7152C38055F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EEF8DE-AAD3-450F-B83B-6ACA0098A0FE}" type="pres">
      <dgm:prSet presAssocID="{7C50BA2E-BF84-4481-926D-F03C202FF283}" presName="sibTrans" presStyleLbl="sibTrans2D1" presStyleIdx="0" presStyleCnt="1"/>
      <dgm:spPr/>
    </dgm:pt>
    <dgm:pt modelId="{BEC6DECE-E3A8-4992-8B60-50606F60E2D3}" type="pres">
      <dgm:prSet presAssocID="{7C50BA2E-BF84-4481-926D-F03C202FF283}" presName="connectorText" presStyleLbl="sibTrans2D1" presStyleIdx="0" presStyleCnt="1"/>
      <dgm:spPr/>
    </dgm:pt>
    <dgm:pt modelId="{ED89EC18-DD1D-4E5B-8A88-1C31791B5F75}" type="pres">
      <dgm:prSet presAssocID="{397AA0AE-1E39-42CC-9DEF-7E1F59FEEDAB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7C85D0-DEC4-4AD5-97D3-F163F875895D}" srcId="{FCF66944-6B63-439E-AF4C-B99B5C972416}" destId="{397AA0AE-1E39-42CC-9DEF-7E1F59FEEDAB}" srcOrd="1" destOrd="0" parTransId="{18F888A7-7977-433B-8582-49B63E92F9F5}" sibTransId="{B6901A7E-CCD1-4164-9FCC-1B0ABFF519C2}"/>
    <dgm:cxn modelId="{A5A0840F-2FFC-4B9D-8D7E-7AAB3114D4E9}" srcId="{FCF66944-6B63-439E-AF4C-B99B5C972416}" destId="{148C36B7-F0F3-4DC2-8EE6-C7152C38055F}" srcOrd="0" destOrd="0" parTransId="{4DA56FE4-7753-47D5-B064-9F61811F1235}" sibTransId="{7C50BA2E-BF84-4481-926D-F03C202FF283}"/>
    <dgm:cxn modelId="{9E33DD1C-348D-479A-9668-4AAADF14167F}" type="presOf" srcId="{148C36B7-F0F3-4DC2-8EE6-C7152C38055F}" destId="{6082B55F-D127-4AC3-91C7-8C6601158F71}" srcOrd="0" destOrd="0" presId="urn:microsoft.com/office/officeart/2005/8/layout/process1"/>
    <dgm:cxn modelId="{7E1145A2-F846-4D46-9AC2-8DD840F84772}" type="presOf" srcId="{7C50BA2E-BF84-4481-926D-F03C202FF283}" destId="{38EEF8DE-AAD3-450F-B83B-6ACA0098A0FE}" srcOrd="0" destOrd="0" presId="urn:microsoft.com/office/officeart/2005/8/layout/process1"/>
    <dgm:cxn modelId="{2384FEB6-B3CE-4206-AB03-060D0CF245F4}" type="presOf" srcId="{7C50BA2E-BF84-4481-926D-F03C202FF283}" destId="{BEC6DECE-E3A8-4992-8B60-50606F60E2D3}" srcOrd="1" destOrd="0" presId="urn:microsoft.com/office/officeart/2005/8/layout/process1"/>
    <dgm:cxn modelId="{80467ABE-2FC9-4BCC-BBDC-DCE65580DCDE}" type="presOf" srcId="{FCF66944-6B63-439E-AF4C-B99B5C972416}" destId="{4F9F6758-0671-4B47-A288-A3C2967DD367}" srcOrd="0" destOrd="0" presId="urn:microsoft.com/office/officeart/2005/8/layout/process1"/>
    <dgm:cxn modelId="{5E3D80E5-7649-43EC-8D7F-92F83D201CD5}" type="presOf" srcId="{397AA0AE-1E39-42CC-9DEF-7E1F59FEEDAB}" destId="{ED89EC18-DD1D-4E5B-8A88-1C31791B5F75}" srcOrd="0" destOrd="0" presId="urn:microsoft.com/office/officeart/2005/8/layout/process1"/>
    <dgm:cxn modelId="{1E20279F-85F1-4F69-8A9C-53D0182A1BAE}" type="presParOf" srcId="{4F9F6758-0671-4B47-A288-A3C2967DD367}" destId="{6082B55F-D127-4AC3-91C7-8C6601158F71}" srcOrd="0" destOrd="0" presId="urn:microsoft.com/office/officeart/2005/8/layout/process1"/>
    <dgm:cxn modelId="{D370F14F-70CE-47A8-A9C2-1A1C9DB78A85}" type="presParOf" srcId="{4F9F6758-0671-4B47-A288-A3C2967DD367}" destId="{38EEF8DE-AAD3-450F-B83B-6ACA0098A0FE}" srcOrd="1" destOrd="0" presId="urn:microsoft.com/office/officeart/2005/8/layout/process1"/>
    <dgm:cxn modelId="{C50B54D5-92B7-4487-9955-707B2088B720}" type="presParOf" srcId="{38EEF8DE-AAD3-450F-B83B-6ACA0098A0FE}" destId="{BEC6DECE-E3A8-4992-8B60-50606F60E2D3}" srcOrd="0" destOrd="0" presId="urn:microsoft.com/office/officeart/2005/8/layout/process1"/>
    <dgm:cxn modelId="{079F0F9D-F440-47CB-B83A-FEC22AF5CD4F}" type="presParOf" srcId="{4F9F6758-0671-4B47-A288-A3C2967DD367}" destId="{ED89EC18-DD1D-4E5B-8A88-1C31791B5F75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73DF8B-1849-4FB1-9294-1BBAEB15EFE6}">
      <dsp:nvSpPr>
        <dsp:cNvPr id="0" name=""/>
        <dsp:cNvSpPr/>
      </dsp:nvSpPr>
      <dsp:spPr>
        <a:xfrm>
          <a:off x="3485187" y="1258"/>
          <a:ext cx="5227780" cy="1140876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«При оценке соотношения заработной платы отдельных категорий работников, определенных указами Президента Российской Федерации от 7 мая 2012 г. N 597 и от 1 июня 2012 г. N 761, и средней заработной платы в регионе </a:t>
          </a:r>
          <a:r>
            <a:rPr lang="ru-RU" sz="1100" b="1" kern="1200" dirty="0" smtClean="0"/>
            <a:t>учитывается вся заработная плата, полученная работником за счет всех источников</a:t>
          </a:r>
          <a:r>
            <a:rPr lang="ru-RU" sz="1100" kern="1200" dirty="0" smtClean="0"/>
            <a:t>.»</a:t>
          </a:r>
          <a:endParaRPr lang="ru-RU" sz="1100" kern="1200" dirty="0"/>
        </a:p>
      </dsp:txBody>
      <dsp:txXfrm>
        <a:off x="3485187" y="1258"/>
        <a:ext cx="5227780" cy="1140876"/>
      </dsp:txXfrm>
    </dsp:sp>
    <dsp:sp modelId="{850E5E07-3E12-4EE1-BCF9-6B53DC644B1B}">
      <dsp:nvSpPr>
        <dsp:cNvPr id="0" name=""/>
        <dsp:cNvSpPr/>
      </dsp:nvSpPr>
      <dsp:spPr>
        <a:xfrm>
          <a:off x="0" y="1258"/>
          <a:ext cx="3485187" cy="114087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Распоряжение Правительства РФ от 26.11.2012 №2190-р «Об утверждении Программы поэтапного совершенствования системы оплаты труда в государственных (муниципальных) учреждениях на 2012-2018 годы»</a:t>
          </a:r>
          <a:endParaRPr lang="ru-RU" sz="1200" kern="1200" dirty="0"/>
        </a:p>
      </dsp:txBody>
      <dsp:txXfrm>
        <a:off x="0" y="1258"/>
        <a:ext cx="3485187" cy="1140876"/>
      </dsp:txXfrm>
    </dsp:sp>
    <dsp:sp modelId="{01D3C00A-D158-4DAF-9925-4FA4FF571DA7}">
      <dsp:nvSpPr>
        <dsp:cNvPr id="0" name=""/>
        <dsp:cNvSpPr/>
      </dsp:nvSpPr>
      <dsp:spPr>
        <a:xfrm>
          <a:off x="3486038" y="1256223"/>
          <a:ext cx="5222675" cy="3104177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-1208649"/>
            <a:satOff val="6812"/>
            <a:lumOff val="-133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1208649"/>
              <a:satOff val="6812"/>
              <a:lumOff val="-13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" tIns="5080" rIns="5080" bIns="508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«</a:t>
          </a:r>
          <a:r>
            <a:rPr lang="ru-RU" sz="1000" kern="1200" dirty="0" smtClean="0"/>
            <a:t>Органам государственной власти субъектов РФ, органам местного самоуправления, руководителям государственных и муниципальных учреждений здравоохранения при формировании систем оплаты труда работников необходимо учитывать следующее:                                                                                                                        а) повышение оплаты труда работников учреждений здравоохранения, осуществляющих деятельность в системе обязательного медицинского страхования, осуществляется за счет всех источников финансирования, в том числе за счет субвенций Федерального фонда обязательного медицинского страхования, учитывающих увеличение финансового обеспечения расходов, осуществляемых в рамках базовой программы обязательного медицинского страхования, а также межбюджетных трансфертов из бюджетов субъектов Российской Федерации на дополнительное финансовое обеспечение территориальных программ обязательного медицинского страхования»</a:t>
          </a:r>
          <a:endParaRPr lang="ru-RU" sz="1000" kern="1200" dirty="0"/>
        </a:p>
      </dsp:txBody>
      <dsp:txXfrm>
        <a:off x="3486038" y="1256223"/>
        <a:ext cx="5222675" cy="3104177"/>
      </dsp:txXfrm>
    </dsp:sp>
    <dsp:sp modelId="{4D6F3869-23B2-4F50-965E-96A22476485C}">
      <dsp:nvSpPr>
        <dsp:cNvPr id="0" name=""/>
        <dsp:cNvSpPr/>
      </dsp:nvSpPr>
      <dsp:spPr>
        <a:xfrm>
          <a:off x="4254" y="1440161"/>
          <a:ext cx="3481783" cy="2736301"/>
        </a:xfrm>
        <a:prstGeom prst="roundRect">
          <a:avLst/>
        </a:prstGeom>
        <a:solidFill>
          <a:schemeClr val="accent5">
            <a:hueOff val="-1751677"/>
            <a:satOff val="34053"/>
            <a:lumOff val="-1304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"Единые рекомендации по установлению на федеральном, региональном и местном уровнях систем оплаты труда работников государственных и муниципальных учреждений на 2017 год"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(утв. решением Российской трехсторонней комиссии по регулированию социально-трудовых отношений от 23.12.2016, протокол N 11)</a:t>
          </a:r>
        </a:p>
      </dsp:txBody>
      <dsp:txXfrm>
        <a:off x="4254" y="1440161"/>
        <a:ext cx="3481783" cy="2736301"/>
      </dsp:txXfrm>
    </dsp:sp>
    <dsp:sp modelId="{80B23F76-8967-4B4F-8E1A-56CA9DDB006D}">
      <dsp:nvSpPr>
        <dsp:cNvPr id="0" name=""/>
        <dsp:cNvSpPr/>
      </dsp:nvSpPr>
      <dsp:spPr>
        <a:xfrm>
          <a:off x="3485187" y="4474488"/>
          <a:ext cx="5227780" cy="1140876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-2417297"/>
            <a:satOff val="13625"/>
            <a:lumOff val="-2661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2417297"/>
              <a:satOff val="13625"/>
              <a:lumOff val="-266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Средства ОМС обеспечивают 70% от общего размера требуемых средств, 30% - за счет иных источников, формирующих фонд оплаты труда (средства соответствующих бюджетов и средства от приносящей доход деятельности)»</a:t>
          </a:r>
          <a:endParaRPr lang="ru-RU" sz="1100" kern="1200" dirty="0"/>
        </a:p>
      </dsp:txBody>
      <dsp:txXfrm>
        <a:off x="3485187" y="4474488"/>
        <a:ext cx="5227780" cy="1140876"/>
      </dsp:txXfrm>
    </dsp:sp>
    <dsp:sp modelId="{9FC92D4B-273F-4392-9A66-EFC3A97C1E1E}">
      <dsp:nvSpPr>
        <dsp:cNvPr id="0" name=""/>
        <dsp:cNvSpPr/>
      </dsp:nvSpPr>
      <dsp:spPr>
        <a:xfrm>
          <a:off x="0" y="4474488"/>
          <a:ext cx="3485187" cy="1140876"/>
        </a:xfrm>
        <a:prstGeom prst="roundRect">
          <a:avLst/>
        </a:prstGeom>
        <a:solidFill>
          <a:schemeClr val="accent5">
            <a:hueOff val="-3503354"/>
            <a:satOff val="68107"/>
            <a:lumOff val="-2607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Протокол заседания Правительственной комиссии по бюджетным проектировкам на очередной финансовый год и на плановый период от 07.10.2016 №2</a:t>
          </a:r>
          <a:endParaRPr lang="ru-RU" sz="1200" kern="1200" dirty="0"/>
        </a:p>
      </dsp:txBody>
      <dsp:txXfrm>
        <a:off x="0" y="4474488"/>
        <a:ext cx="3485187" cy="114087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782D858-6CB9-4287-B8FB-6406994CA947}">
      <dsp:nvSpPr>
        <dsp:cNvPr id="0" name=""/>
        <dsp:cNvSpPr/>
      </dsp:nvSpPr>
      <dsp:spPr>
        <a:xfrm>
          <a:off x="360035" y="3"/>
          <a:ext cx="2381467" cy="142888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Половозрастной коэффициент</a:t>
          </a:r>
          <a:endParaRPr lang="ru-RU" sz="1900" kern="1200" dirty="0"/>
        </a:p>
      </dsp:txBody>
      <dsp:txXfrm>
        <a:off x="360035" y="3"/>
        <a:ext cx="2381467" cy="1428880"/>
      </dsp:txXfrm>
    </dsp:sp>
    <dsp:sp modelId="{71A5D502-38F4-4D8B-99DB-A111ADC60A93}">
      <dsp:nvSpPr>
        <dsp:cNvPr id="0" name=""/>
        <dsp:cNvSpPr/>
      </dsp:nvSpPr>
      <dsp:spPr>
        <a:xfrm>
          <a:off x="3057738" y="217"/>
          <a:ext cx="2381467" cy="1428880"/>
        </a:xfrm>
        <a:prstGeom prst="rect">
          <a:avLst/>
        </a:prstGeom>
        <a:solidFill>
          <a:schemeClr val="accent4">
            <a:hueOff val="-915456"/>
            <a:satOff val="-1570"/>
            <a:lumOff val="-1137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/>
            <a:t>Коэффициент по содержанию структурных подразделений</a:t>
          </a:r>
          <a:endParaRPr lang="ru-RU" sz="1900" kern="1200" dirty="0"/>
        </a:p>
      </dsp:txBody>
      <dsp:txXfrm>
        <a:off x="3057738" y="217"/>
        <a:ext cx="2381467" cy="1428880"/>
      </dsp:txXfrm>
    </dsp:sp>
    <dsp:sp modelId="{7CE8F408-698D-4798-83E6-9EBB99741805}">
      <dsp:nvSpPr>
        <dsp:cNvPr id="0" name=""/>
        <dsp:cNvSpPr/>
      </dsp:nvSpPr>
      <dsp:spPr>
        <a:xfrm>
          <a:off x="5760632" y="3"/>
          <a:ext cx="2381467" cy="1428880"/>
        </a:xfrm>
        <a:prstGeom prst="rect">
          <a:avLst/>
        </a:prstGeom>
        <a:solidFill>
          <a:schemeClr val="accent4">
            <a:hueOff val="-1830912"/>
            <a:satOff val="-3140"/>
            <a:lumOff val="-2274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/>
            <a:t>Коэффициент плотности</a:t>
          </a:r>
          <a:endParaRPr lang="ru-RU" sz="1900" kern="1200" dirty="0"/>
        </a:p>
      </dsp:txBody>
      <dsp:txXfrm>
        <a:off x="5760632" y="3"/>
        <a:ext cx="2381467" cy="1428880"/>
      </dsp:txXfrm>
    </dsp:sp>
    <dsp:sp modelId="{7427280B-15F7-4138-8E75-2663150A0105}">
      <dsp:nvSpPr>
        <dsp:cNvPr id="0" name=""/>
        <dsp:cNvSpPr/>
      </dsp:nvSpPr>
      <dsp:spPr>
        <a:xfrm>
          <a:off x="3096341" y="1656185"/>
          <a:ext cx="2381467" cy="1428880"/>
        </a:xfrm>
        <a:prstGeom prst="rect">
          <a:avLst/>
        </a:prstGeom>
        <a:solidFill>
          <a:schemeClr val="accent4">
            <a:hueOff val="-2746368"/>
            <a:satOff val="-4711"/>
            <a:lumOff val="-3412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/>
            <a:t>Коэффициент к зарплате, учитывающий достижение  показателей ДК</a:t>
          </a:r>
          <a:endParaRPr lang="ru-RU" sz="1900" kern="1200" dirty="0"/>
        </a:p>
      </dsp:txBody>
      <dsp:txXfrm>
        <a:off x="3096341" y="1656185"/>
        <a:ext cx="2381467" cy="1428880"/>
      </dsp:txXfrm>
    </dsp:sp>
    <dsp:sp modelId="{AEAAC777-F801-49FD-A9DA-8215034B898C}">
      <dsp:nvSpPr>
        <dsp:cNvPr id="0" name=""/>
        <dsp:cNvSpPr/>
      </dsp:nvSpPr>
      <dsp:spPr>
        <a:xfrm>
          <a:off x="5760632" y="1656185"/>
          <a:ext cx="2381467" cy="1428880"/>
        </a:xfrm>
        <a:prstGeom prst="rect">
          <a:avLst/>
        </a:prstGeom>
        <a:solidFill>
          <a:schemeClr val="accent4">
            <a:hueOff val="-3661824"/>
            <a:satOff val="-6281"/>
            <a:lumOff val="-4549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/>
            <a:t>Коэффициент  по уровню расходов на содержание имущества</a:t>
          </a:r>
          <a:endParaRPr lang="ru-RU" sz="1900" kern="1200" dirty="0"/>
        </a:p>
      </dsp:txBody>
      <dsp:txXfrm>
        <a:off x="5760632" y="1656185"/>
        <a:ext cx="2381467" cy="1428880"/>
      </dsp:txXfrm>
    </dsp:sp>
    <dsp:sp modelId="{EF0021D8-E462-4E59-B563-86BB9A22D6CD}">
      <dsp:nvSpPr>
        <dsp:cNvPr id="0" name=""/>
        <dsp:cNvSpPr/>
      </dsp:nvSpPr>
      <dsp:spPr>
        <a:xfrm>
          <a:off x="360035" y="1656185"/>
          <a:ext cx="2381467" cy="1428880"/>
        </a:xfrm>
        <a:prstGeom prst="rect">
          <a:avLst/>
        </a:prstGeom>
        <a:solidFill>
          <a:schemeClr val="accent4">
            <a:hueOff val="-4577280"/>
            <a:satOff val="-7851"/>
            <a:lumOff val="-5686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/>
            <a:t>Районный коэффициент к зарплате и процентные надбавки</a:t>
          </a:r>
          <a:endParaRPr lang="ru-RU" sz="1900" kern="1200" dirty="0"/>
        </a:p>
      </dsp:txBody>
      <dsp:txXfrm>
        <a:off x="360035" y="1656185"/>
        <a:ext cx="2381467" cy="142888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035D0C7-8EF2-4AEA-9525-4F583159AD70}">
      <dsp:nvSpPr>
        <dsp:cNvPr id="0" name=""/>
        <dsp:cNvSpPr/>
      </dsp:nvSpPr>
      <dsp:spPr>
        <a:xfrm>
          <a:off x="1666" y="64059"/>
          <a:ext cx="4244534" cy="5093440"/>
        </a:xfrm>
        <a:prstGeom prst="roundRect">
          <a:avLst>
            <a:gd name="adj" fmla="val 5000"/>
          </a:avLst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65151" rIns="84455" bIns="0" numCol="1" spcCol="1270" anchor="t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chemeClr val="bg1"/>
              </a:solidFill>
            </a:rPr>
            <a:t>Перечень МО, участвующих в 2018 году в ПДН СП и СЗП</a:t>
          </a:r>
          <a:endParaRPr lang="ru-RU" sz="1900" kern="1200" dirty="0">
            <a:solidFill>
              <a:schemeClr val="bg1"/>
            </a:solidFill>
          </a:endParaRPr>
        </a:p>
      </dsp:txBody>
      <dsp:txXfrm rot="16200000">
        <a:off x="-1662190" y="1727916"/>
        <a:ext cx="4176621" cy="848906"/>
      </dsp:txXfrm>
    </dsp:sp>
    <dsp:sp modelId="{D2581474-6CE3-45CD-8098-666650086216}">
      <dsp:nvSpPr>
        <dsp:cNvPr id="0" name=""/>
        <dsp:cNvSpPr/>
      </dsp:nvSpPr>
      <dsp:spPr>
        <a:xfrm>
          <a:off x="850573" y="64059"/>
          <a:ext cx="3162177" cy="5093440"/>
        </a:xfrm>
        <a:prstGeom prst="rect">
          <a:avLst/>
        </a:prstGeom>
        <a:noFill/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p3d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48006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Абыйская</a:t>
          </a: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ЦРБ»;</a:t>
          </a:r>
          <a:endParaRPr lang="ru-RU" sz="1400" kern="1200" dirty="0">
            <a:solidFill>
              <a:schemeClr val="bg1"/>
            </a:solidFill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Аллаиховская</a:t>
          </a: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ЦРБ»;</a:t>
          </a:r>
          <a:endParaRPr lang="ru-RU" sz="1400" kern="12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Анабарская</a:t>
          </a: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ЦРБ»;</a:t>
          </a:r>
          <a:endParaRPr lang="ru-RU" sz="1400" kern="12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Булунская</a:t>
          </a: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ЦРБ»;</a:t>
          </a:r>
          <a:endParaRPr lang="ru-RU" sz="1400" kern="12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Верхнеколымская</a:t>
          </a: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ЦРБ»;</a:t>
          </a:r>
          <a:endParaRPr lang="ru-RU" sz="1400" kern="12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Верхоянская</a:t>
          </a: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ЦРБ»;</a:t>
          </a:r>
          <a:endParaRPr lang="ru-RU" sz="1400" kern="12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Жиганская</a:t>
          </a: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ЦРБ»;</a:t>
          </a:r>
          <a:endParaRPr lang="ru-RU" sz="1400" kern="12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Момская</a:t>
          </a: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ЦРБ»;</a:t>
          </a:r>
          <a:endParaRPr lang="ru-RU" sz="1400" kern="12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Нижнеколымская</a:t>
          </a: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ЦРБ»;</a:t>
          </a:r>
          <a:endParaRPr lang="ru-RU" sz="1400" kern="12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Оймяконская</a:t>
          </a: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 (с 21.02.2018г.);</a:t>
          </a:r>
          <a:endParaRPr lang="ru-RU" sz="1400" kern="12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Оленекская</a:t>
          </a: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ЦРБ»;</a:t>
          </a:r>
          <a:endParaRPr lang="ru-RU" sz="1400" kern="12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Среднеколымская</a:t>
          </a: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ЦРБ»;</a:t>
          </a:r>
          <a:endParaRPr lang="ru-RU" sz="1400" kern="12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Томпонская</a:t>
          </a: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 (с 21.02.2018г.)</a:t>
          </a:r>
          <a:endParaRPr lang="ru-RU" sz="1400" kern="12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Усть-Янская</a:t>
          </a: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ЦРБ»;</a:t>
          </a:r>
          <a:endParaRPr lang="ru-RU" sz="1400" kern="1200" dirty="0" smtClean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ГБУ РС(Я) «</a:t>
          </a:r>
          <a:r>
            <a:rPr lang="ru-RU" sz="1400" kern="1200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Эвено-Бытантайская</a:t>
          </a:r>
          <a:r>
            <a:rPr lang="ru-RU" sz="1400" kern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ЦРБ»</a:t>
          </a:r>
          <a:endParaRPr lang="ru-RU" sz="1400" kern="1200" dirty="0">
            <a:solidFill>
              <a:schemeClr val="bg1"/>
            </a:solidFill>
          </a:endParaRPr>
        </a:p>
      </dsp:txBody>
      <dsp:txXfrm>
        <a:off x="850573" y="64059"/>
        <a:ext cx="3162177" cy="5093440"/>
      </dsp:txXfrm>
    </dsp:sp>
    <dsp:sp modelId="{B0C2E218-1080-4065-AC5F-CEE1FEE7A8F8}">
      <dsp:nvSpPr>
        <dsp:cNvPr id="0" name=""/>
        <dsp:cNvSpPr/>
      </dsp:nvSpPr>
      <dsp:spPr>
        <a:xfrm>
          <a:off x="4394759" y="64059"/>
          <a:ext cx="4244534" cy="5093440"/>
        </a:xfrm>
        <a:prstGeom prst="roundRect">
          <a:avLst>
            <a:gd name="adj" fmla="val 5000"/>
          </a:avLst>
        </a:prstGeom>
        <a:solidFill>
          <a:schemeClr val="accent6">
            <a:shade val="80000"/>
            <a:hueOff val="792097"/>
            <a:satOff val="-56215"/>
            <a:lumOff val="36995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65151" rIns="84455" bIns="0" numCol="1" spcCol="1270" anchor="t" anchorCtr="0">
          <a:noAutofit/>
        </a:bodyPr>
        <a:lstStyle/>
        <a:p>
          <a:pPr lvl="0" algn="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Перечень МО, имеющих долг перед СМО по доп.классу 30 на 01.01.2018г.</a:t>
          </a:r>
          <a:endParaRPr lang="ru-RU" sz="1900" kern="1200" dirty="0"/>
        </a:p>
      </dsp:txBody>
      <dsp:txXfrm rot="16200000">
        <a:off x="2730901" y="1727916"/>
        <a:ext cx="4176621" cy="848906"/>
      </dsp:txXfrm>
    </dsp:sp>
    <dsp:sp modelId="{3E1080B9-F54C-4B15-A35E-F20BBF23EA9D}">
      <dsp:nvSpPr>
        <dsp:cNvPr id="0" name=""/>
        <dsp:cNvSpPr/>
      </dsp:nvSpPr>
      <dsp:spPr>
        <a:xfrm rot="5400000">
          <a:off x="4041818" y="4110960"/>
          <a:ext cx="748327" cy="636680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59B818-BF82-4755-85DA-BB2CFF5C811C}">
      <dsp:nvSpPr>
        <dsp:cNvPr id="0" name=""/>
        <dsp:cNvSpPr/>
      </dsp:nvSpPr>
      <dsp:spPr>
        <a:xfrm>
          <a:off x="5243666" y="64059"/>
          <a:ext cx="3162177" cy="5093440"/>
        </a:xfrm>
        <a:prstGeom prst="rect">
          <a:avLst/>
        </a:prstGeom>
        <a:noFill/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p3d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41148" rIns="0" bIns="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kern="1200" dirty="0" err="1" smtClean="0">
              <a:latin typeface="Arial" pitchFamily="34" charset="0"/>
              <a:cs typeface="Arial" pitchFamily="34" charset="0"/>
            </a:rPr>
            <a:t>Абыйская</a:t>
          </a:r>
          <a:r>
            <a:rPr lang="ru-RU" sz="1200" kern="1200" dirty="0" smtClean="0">
              <a:latin typeface="Arial" pitchFamily="34" charset="0"/>
              <a:cs typeface="Arial" pitchFamily="34" charset="0"/>
            </a:rPr>
            <a:t> ЦРБ» +3 910,2т.р.;</a:t>
          </a:r>
          <a:endParaRPr lang="ru-RU" sz="1200" kern="1200" dirty="0"/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kern="1200" dirty="0" err="1" smtClean="0">
              <a:latin typeface="Arial" pitchFamily="34" charset="0"/>
              <a:cs typeface="Arial" pitchFamily="34" charset="0"/>
            </a:rPr>
            <a:t>Аллаиховская</a:t>
          </a:r>
          <a:r>
            <a:rPr lang="ru-RU" sz="1200" kern="1200" dirty="0" smtClean="0">
              <a:latin typeface="Arial" pitchFamily="34" charset="0"/>
              <a:cs typeface="Arial" pitchFamily="34" charset="0"/>
            </a:rPr>
            <a:t> ЦРБ» +1 271,2 т.р.;</a:t>
          </a:r>
          <a:endParaRPr lang="ru-RU" sz="1200" kern="1200" dirty="0" smtClean="0">
            <a:latin typeface="Arial" pitchFamily="34" charset="0"/>
            <a:cs typeface="Arial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kern="1200" dirty="0" err="1" smtClean="0">
              <a:latin typeface="Arial" pitchFamily="34" charset="0"/>
              <a:cs typeface="Arial" pitchFamily="34" charset="0"/>
            </a:rPr>
            <a:t>Анабарская</a:t>
          </a:r>
          <a:r>
            <a:rPr lang="ru-RU" sz="1200" kern="1200" dirty="0" smtClean="0">
              <a:latin typeface="Arial" pitchFamily="34" charset="0"/>
              <a:cs typeface="Arial" pitchFamily="34" charset="0"/>
            </a:rPr>
            <a:t> ЦРБ» +4 467,7 т.р.;</a:t>
          </a:r>
          <a:endParaRPr lang="ru-RU" sz="1200" kern="1200" dirty="0" smtClean="0">
            <a:latin typeface="Arial" pitchFamily="34" charset="0"/>
            <a:cs typeface="Arial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kern="1200" dirty="0" err="1" smtClean="0">
              <a:latin typeface="Arial" pitchFamily="34" charset="0"/>
              <a:cs typeface="Arial" pitchFamily="34" charset="0"/>
            </a:rPr>
            <a:t>Булунская</a:t>
          </a:r>
          <a:r>
            <a:rPr lang="ru-RU" sz="1200" kern="1200" dirty="0" smtClean="0">
              <a:latin typeface="Arial" pitchFamily="34" charset="0"/>
              <a:cs typeface="Arial" pitchFamily="34" charset="0"/>
            </a:rPr>
            <a:t> ЦРБ» -567,2 т.р.;</a:t>
          </a:r>
          <a:endParaRPr lang="ru-RU" sz="1200" kern="1200" dirty="0" smtClean="0">
            <a:latin typeface="Arial" pitchFamily="34" charset="0"/>
            <a:cs typeface="Arial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kern="1200" dirty="0" err="1" smtClean="0">
              <a:latin typeface="Arial" pitchFamily="34" charset="0"/>
              <a:cs typeface="Arial" pitchFamily="34" charset="0"/>
            </a:rPr>
            <a:t>Верхнеколымская</a:t>
          </a:r>
          <a:r>
            <a:rPr lang="ru-RU" sz="1200" kern="1200" dirty="0" smtClean="0">
              <a:latin typeface="Arial" pitchFamily="34" charset="0"/>
              <a:cs typeface="Arial" pitchFamily="34" charset="0"/>
            </a:rPr>
            <a:t> ЦРБ»             - 2 729,4т.р.;</a:t>
          </a:r>
          <a:endParaRPr lang="ru-RU" sz="1200" kern="1200" dirty="0" smtClean="0">
            <a:latin typeface="Arial" pitchFamily="34" charset="0"/>
            <a:cs typeface="Arial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kern="1200" dirty="0" err="1" smtClean="0">
              <a:latin typeface="Arial" pitchFamily="34" charset="0"/>
              <a:cs typeface="Arial" pitchFamily="34" charset="0"/>
            </a:rPr>
            <a:t>Верхоянская</a:t>
          </a:r>
          <a:r>
            <a:rPr lang="ru-RU" sz="1200" kern="1200" dirty="0" smtClean="0">
              <a:latin typeface="Arial" pitchFamily="34" charset="0"/>
              <a:cs typeface="Arial" pitchFamily="34" charset="0"/>
            </a:rPr>
            <a:t> ЦРБ» -5 944,7т.р.;</a:t>
          </a:r>
          <a:endParaRPr lang="ru-RU" sz="1200" kern="1200" dirty="0" smtClean="0">
            <a:latin typeface="Arial" pitchFamily="34" charset="0"/>
            <a:cs typeface="Arial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kern="1200" dirty="0" err="1" smtClean="0">
              <a:latin typeface="Arial" pitchFamily="34" charset="0"/>
              <a:cs typeface="Arial" pitchFamily="34" charset="0"/>
            </a:rPr>
            <a:t>Жиганская</a:t>
          </a:r>
          <a:r>
            <a:rPr lang="ru-RU" sz="1200" kern="1200" dirty="0" smtClean="0">
              <a:latin typeface="Arial" pitchFamily="34" charset="0"/>
              <a:cs typeface="Arial" pitchFamily="34" charset="0"/>
            </a:rPr>
            <a:t> ЦРБ» -1 110,8т.р.;</a:t>
          </a:r>
          <a:endParaRPr lang="ru-RU" sz="1200" kern="1200" dirty="0" smtClean="0">
            <a:latin typeface="Arial" pitchFamily="34" charset="0"/>
            <a:cs typeface="Arial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kern="1200" dirty="0" err="1" smtClean="0">
              <a:latin typeface="Arial" pitchFamily="34" charset="0"/>
              <a:cs typeface="Arial" pitchFamily="34" charset="0"/>
            </a:rPr>
            <a:t>Момская</a:t>
          </a:r>
          <a:r>
            <a:rPr lang="ru-RU" sz="1200" kern="1200" dirty="0" smtClean="0">
              <a:latin typeface="Arial" pitchFamily="34" charset="0"/>
              <a:cs typeface="Arial" pitchFamily="34" charset="0"/>
            </a:rPr>
            <a:t> ЦРБ» + 325,2 т.р.;</a:t>
          </a:r>
          <a:endParaRPr lang="ru-RU" sz="1200" kern="1200" dirty="0" smtClean="0">
            <a:latin typeface="Arial" pitchFamily="34" charset="0"/>
            <a:cs typeface="Arial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kern="1200" dirty="0" err="1" smtClean="0">
              <a:latin typeface="Arial" pitchFamily="34" charset="0"/>
              <a:cs typeface="Arial" pitchFamily="34" charset="0"/>
            </a:rPr>
            <a:t>Нижнеколымская</a:t>
          </a:r>
          <a:r>
            <a:rPr lang="ru-RU" sz="1200" kern="1200" dirty="0" smtClean="0">
              <a:latin typeface="Arial" pitchFamily="34" charset="0"/>
              <a:cs typeface="Arial" pitchFamily="34" charset="0"/>
            </a:rPr>
            <a:t> ЦРБ»               - 4 290,0 т.р.;</a:t>
          </a:r>
          <a:endParaRPr lang="ru-RU" sz="1200" kern="1200" dirty="0" smtClean="0">
            <a:latin typeface="Arial" pitchFamily="34" charset="0"/>
            <a:cs typeface="Arial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kern="1200" dirty="0" err="1" smtClean="0">
              <a:latin typeface="Arial" pitchFamily="34" charset="0"/>
              <a:cs typeface="Arial" pitchFamily="34" charset="0"/>
            </a:rPr>
            <a:t>Оймяконская</a:t>
          </a:r>
          <a:r>
            <a:rPr lang="ru-RU" sz="1200" kern="1200" dirty="0" smtClean="0">
              <a:latin typeface="Arial" pitchFamily="34" charset="0"/>
              <a:cs typeface="Arial" pitchFamily="34" charset="0"/>
            </a:rPr>
            <a:t> ЦРБ» -2 182,8 т.р.;</a:t>
          </a:r>
          <a:endParaRPr lang="ru-RU" sz="1200" kern="1200" dirty="0" smtClean="0">
            <a:latin typeface="Arial" pitchFamily="34" charset="0"/>
            <a:cs typeface="Arial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kern="1200" dirty="0" err="1" smtClean="0">
              <a:latin typeface="Arial" pitchFamily="34" charset="0"/>
              <a:cs typeface="Arial" pitchFamily="34" charset="0"/>
            </a:rPr>
            <a:t>Оленекская</a:t>
          </a:r>
          <a:r>
            <a:rPr lang="ru-RU" sz="1200" kern="1200" dirty="0" smtClean="0">
              <a:latin typeface="Arial" pitchFamily="34" charset="0"/>
              <a:cs typeface="Arial" pitchFamily="34" charset="0"/>
            </a:rPr>
            <a:t> ЦРБ» -706,5т.р.;</a:t>
          </a:r>
          <a:endParaRPr lang="ru-RU" sz="1200" kern="1200" dirty="0" smtClean="0">
            <a:latin typeface="Arial" pitchFamily="34" charset="0"/>
            <a:cs typeface="Arial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kern="1200" dirty="0" err="1" smtClean="0">
              <a:latin typeface="Arial" pitchFamily="34" charset="0"/>
              <a:cs typeface="Arial" pitchFamily="34" charset="0"/>
            </a:rPr>
            <a:t>Среднеколымская</a:t>
          </a:r>
          <a:r>
            <a:rPr lang="ru-RU" sz="1200" kern="1200" dirty="0" smtClean="0">
              <a:latin typeface="Arial" pitchFamily="34" charset="0"/>
              <a:cs typeface="Arial" pitchFamily="34" charset="0"/>
            </a:rPr>
            <a:t> ЦРБ»           + 1 616,7т.р.;</a:t>
          </a:r>
          <a:endParaRPr lang="ru-RU" sz="1200" kern="1200" dirty="0" smtClean="0">
            <a:latin typeface="Arial" pitchFamily="34" charset="0"/>
            <a:cs typeface="Arial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kern="1200" dirty="0" err="1" smtClean="0">
              <a:latin typeface="Arial" pitchFamily="34" charset="0"/>
              <a:cs typeface="Arial" pitchFamily="34" charset="0"/>
            </a:rPr>
            <a:t>Томпонская</a:t>
          </a:r>
          <a:r>
            <a:rPr lang="ru-RU" sz="1200" kern="1200" dirty="0" smtClean="0">
              <a:latin typeface="Arial" pitchFamily="34" charset="0"/>
              <a:cs typeface="Arial" pitchFamily="34" charset="0"/>
            </a:rPr>
            <a:t> ЦРБ» + 4 157,5т.р.;</a:t>
          </a:r>
          <a:endParaRPr lang="ru-RU" sz="1200" kern="1200" dirty="0" smtClean="0">
            <a:latin typeface="Arial" pitchFamily="34" charset="0"/>
            <a:cs typeface="Arial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kern="1200" dirty="0" err="1" smtClean="0">
              <a:latin typeface="Arial" pitchFamily="34" charset="0"/>
              <a:cs typeface="Arial" pitchFamily="34" charset="0"/>
            </a:rPr>
            <a:t>Усть-Янская</a:t>
          </a:r>
          <a:r>
            <a:rPr lang="ru-RU" sz="1200" kern="1200" dirty="0" smtClean="0">
              <a:latin typeface="Arial" pitchFamily="34" charset="0"/>
              <a:cs typeface="Arial" pitchFamily="34" charset="0"/>
            </a:rPr>
            <a:t> ЦРБ» + 1 113,8т.р.;</a:t>
          </a:r>
          <a:endParaRPr lang="ru-RU" sz="1200" kern="1200" dirty="0" smtClean="0">
            <a:latin typeface="Arial" pitchFamily="34" charset="0"/>
            <a:cs typeface="Arial" pitchFamily="34" charset="0"/>
          </a:endParaRP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Arial" pitchFamily="34" charset="0"/>
              <a:cs typeface="Arial" pitchFamily="34" charset="0"/>
            </a:rPr>
            <a:t>ГБУ РС(Я) «</a:t>
          </a:r>
          <a:r>
            <a:rPr lang="ru-RU" sz="1200" kern="1200" dirty="0" err="1" smtClean="0">
              <a:latin typeface="Arial" pitchFamily="34" charset="0"/>
              <a:cs typeface="Arial" pitchFamily="34" charset="0"/>
            </a:rPr>
            <a:t>Эвено-Бытантайская</a:t>
          </a:r>
          <a:r>
            <a:rPr lang="ru-RU" sz="1200" kern="1200" dirty="0" smtClean="0">
              <a:latin typeface="Arial" pitchFamily="34" charset="0"/>
              <a:cs typeface="Arial" pitchFamily="34" charset="0"/>
            </a:rPr>
            <a:t> ЦРБ»       + 2 582,0т.р.</a:t>
          </a:r>
          <a:endParaRPr lang="ru-RU" sz="1200" kern="1200" dirty="0"/>
        </a:p>
      </dsp:txBody>
      <dsp:txXfrm>
        <a:off x="5243666" y="64059"/>
        <a:ext cx="3162177" cy="509344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25BBE89-F7F6-41B1-9584-1BF640501068}">
      <dsp:nvSpPr>
        <dsp:cNvPr id="0" name=""/>
        <dsp:cNvSpPr/>
      </dsp:nvSpPr>
      <dsp:spPr>
        <a:xfrm>
          <a:off x="5030" y="237322"/>
          <a:ext cx="1397563" cy="139756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ПДН СМП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5030" y="237322"/>
        <a:ext cx="1397563" cy="1397563"/>
      </dsp:txXfrm>
    </dsp:sp>
    <dsp:sp modelId="{E2FA59E0-8222-4643-8B92-2134E1C9C6DE}">
      <dsp:nvSpPr>
        <dsp:cNvPr id="0" name=""/>
        <dsp:cNvSpPr/>
      </dsp:nvSpPr>
      <dsp:spPr>
        <a:xfrm>
          <a:off x="1516076" y="530810"/>
          <a:ext cx="810586" cy="810586"/>
        </a:xfrm>
        <a:prstGeom prst="mathPlus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1516076" y="530810"/>
        <a:ext cx="810586" cy="810586"/>
      </dsp:txXfrm>
    </dsp:sp>
    <dsp:sp modelId="{757C5600-AC82-4F8C-9880-FB31F0A1A51C}">
      <dsp:nvSpPr>
        <dsp:cNvPr id="0" name=""/>
        <dsp:cNvSpPr/>
      </dsp:nvSpPr>
      <dsp:spPr>
        <a:xfrm>
          <a:off x="2440144" y="237322"/>
          <a:ext cx="1397563" cy="139756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ПДН АПП </a:t>
          </a:r>
          <a:r>
            <a:rPr lang="ru-RU" sz="1600" kern="1200" dirty="0" smtClean="0">
              <a:solidFill>
                <a:schemeClr val="tx1"/>
              </a:solidFill>
            </a:rPr>
            <a:t>(</a:t>
          </a:r>
          <a:r>
            <a:rPr lang="ru-RU" sz="1600" kern="1200" dirty="0" err="1" smtClean="0">
              <a:solidFill>
                <a:schemeClr val="tx1"/>
              </a:solidFill>
            </a:rPr>
            <a:t>вкл.СП</a:t>
          </a:r>
          <a:r>
            <a:rPr lang="ru-RU" sz="1600" kern="1200" dirty="0" smtClean="0">
              <a:solidFill>
                <a:schemeClr val="tx1"/>
              </a:solidFill>
            </a:rPr>
            <a:t>, СЗП)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2440144" y="237322"/>
        <a:ext cx="1397563" cy="1397563"/>
      </dsp:txXfrm>
    </dsp:sp>
    <dsp:sp modelId="{98E78B86-F95B-4613-AF0F-FCB0C23119E2}">
      <dsp:nvSpPr>
        <dsp:cNvPr id="0" name=""/>
        <dsp:cNvSpPr/>
      </dsp:nvSpPr>
      <dsp:spPr>
        <a:xfrm>
          <a:off x="3951190" y="530810"/>
          <a:ext cx="810586" cy="810586"/>
        </a:xfrm>
        <a:prstGeom prst="mathPlus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3951190" y="530810"/>
        <a:ext cx="810586" cy="810586"/>
      </dsp:txXfrm>
    </dsp:sp>
    <dsp:sp modelId="{8FCDF710-CF01-4A06-BB8C-FD56E0E591F2}">
      <dsp:nvSpPr>
        <dsp:cNvPr id="0" name=""/>
        <dsp:cNvSpPr/>
      </dsp:nvSpPr>
      <dsp:spPr>
        <a:xfrm>
          <a:off x="4875259" y="237322"/>
          <a:ext cx="1397563" cy="139756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КСУ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4875259" y="237322"/>
        <a:ext cx="1397563" cy="1397563"/>
      </dsp:txXfrm>
    </dsp:sp>
    <dsp:sp modelId="{773B5897-5C8C-49E5-B3E7-BDDC5BD2E382}">
      <dsp:nvSpPr>
        <dsp:cNvPr id="0" name=""/>
        <dsp:cNvSpPr/>
      </dsp:nvSpPr>
      <dsp:spPr>
        <a:xfrm>
          <a:off x="6386305" y="530810"/>
          <a:ext cx="810586" cy="810586"/>
        </a:xfrm>
        <a:prstGeom prst="mathEqual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500" kern="1200"/>
        </a:p>
      </dsp:txBody>
      <dsp:txXfrm>
        <a:off x="6386305" y="530810"/>
        <a:ext cx="810586" cy="810586"/>
      </dsp:txXfrm>
    </dsp:sp>
    <dsp:sp modelId="{6F9C7B89-C71D-4A2D-93FF-9E99FBB9D0C6}">
      <dsp:nvSpPr>
        <dsp:cNvPr id="0" name=""/>
        <dsp:cNvSpPr/>
      </dsp:nvSpPr>
      <dsp:spPr>
        <a:xfrm>
          <a:off x="7310374" y="237322"/>
          <a:ext cx="1397563" cy="139756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Финансирование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7310374" y="237322"/>
        <a:ext cx="1397563" cy="1397563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82B55F-D127-4AC3-91C7-8C6601158F71}">
      <dsp:nvSpPr>
        <dsp:cNvPr id="0" name=""/>
        <dsp:cNvSpPr/>
      </dsp:nvSpPr>
      <dsp:spPr>
        <a:xfrm>
          <a:off x="1673" y="0"/>
          <a:ext cx="3569001" cy="100811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Исполнение плана объемов медпомощи СП (СЗП) </a:t>
          </a:r>
          <a:r>
            <a:rPr lang="ru-RU" sz="2000" kern="1200" dirty="0" smtClean="0">
              <a:solidFill>
                <a:schemeClr val="tx1"/>
              </a:solidFill>
              <a:latin typeface="Cambria"/>
            </a:rPr>
            <a:t>≥ 80%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1673" y="0"/>
        <a:ext cx="3569001" cy="1008111"/>
      </dsp:txXfrm>
    </dsp:sp>
    <dsp:sp modelId="{38EEF8DE-AAD3-450F-B83B-6ACA0098A0FE}">
      <dsp:nvSpPr>
        <dsp:cNvPr id="0" name=""/>
        <dsp:cNvSpPr/>
      </dsp:nvSpPr>
      <dsp:spPr>
        <a:xfrm>
          <a:off x="3927575" y="61499"/>
          <a:ext cx="756628" cy="8851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3927575" y="61499"/>
        <a:ext cx="756628" cy="885112"/>
      </dsp:txXfrm>
    </dsp:sp>
    <dsp:sp modelId="{ED89EC18-DD1D-4E5B-8A88-1C31791B5F75}">
      <dsp:nvSpPr>
        <dsp:cNvPr id="0" name=""/>
        <dsp:cNvSpPr/>
      </dsp:nvSpPr>
      <dsp:spPr>
        <a:xfrm>
          <a:off x="4998276" y="0"/>
          <a:ext cx="3569001" cy="1008111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100% финансирование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4998276" y="0"/>
        <a:ext cx="3569001" cy="1008111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82B55F-D127-4AC3-91C7-8C6601158F71}">
      <dsp:nvSpPr>
        <dsp:cNvPr id="0" name=""/>
        <dsp:cNvSpPr/>
      </dsp:nvSpPr>
      <dsp:spPr>
        <a:xfrm>
          <a:off x="1673" y="0"/>
          <a:ext cx="3569001" cy="162880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Исполнение плана объемов медпомощи СП (СЗП) </a:t>
          </a:r>
          <a:r>
            <a:rPr lang="ru-RU" sz="2000" kern="1200" dirty="0" smtClean="0">
              <a:solidFill>
                <a:schemeClr val="tx1"/>
              </a:solidFill>
              <a:latin typeface="Cambria"/>
            </a:rPr>
            <a:t>≤ 80%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1673" y="0"/>
        <a:ext cx="3569001" cy="1628800"/>
      </dsp:txXfrm>
    </dsp:sp>
    <dsp:sp modelId="{38EEF8DE-AAD3-450F-B83B-6ACA0098A0FE}">
      <dsp:nvSpPr>
        <dsp:cNvPr id="0" name=""/>
        <dsp:cNvSpPr/>
      </dsp:nvSpPr>
      <dsp:spPr>
        <a:xfrm>
          <a:off x="3927575" y="371843"/>
          <a:ext cx="756628" cy="88511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3927575" y="371843"/>
        <a:ext cx="756628" cy="885112"/>
      </dsp:txXfrm>
    </dsp:sp>
    <dsp:sp modelId="{ED89EC18-DD1D-4E5B-8A88-1C31791B5F75}">
      <dsp:nvSpPr>
        <dsp:cNvPr id="0" name=""/>
        <dsp:cNvSpPr/>
      </dsp:nvSpPr>
      <dsp:spPr>
        <a:xfrm>
          <a:off x="4998276" y="0"/>
          <a:ext cx="3569001" cy="1628800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Сумма снятия в</a:t>
          </a:r>
          <a:r>
            <a:rPr lang="ru-RU" sz="2000" kern="1200" dirty="0" smtClean="0">
              <a:solidFill>
                <a:schemeClr val="tx1"/>
              </a:solidFill>
            </a:rPr>
            <a:t> %-</a:t>
          </a:r>
          <a:r>
            <a:rPr lang="ru-RU" sz="2000" kern="1200" dirty="0" err="1" smtClean="0">
              <a:solidFill>
                <a:schemeClr val="tx1"/>
              </a:solidFill>
            </a:rPr>
            <a:t>ом</a:t>
          </a:r>
          <a:r>
            <a:rPr lang="ru-RU" sz="2000" kern="1200" dirty="0" smtClean="0">
              <a:solidFill>
                <a:schemeClr val="tx1"/>
              </a:solidFill>
            </a:rPr>
            <a:t> исполнении плана объемов медпомощи от утв. поквартального объема ТПОМС в тыс.руб. 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4998276" y="0"/>
        <a:ext cx="3569001" cy="16288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presOf axis="self"/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0.03774</cdr:x>
      <cdr:y>0.60295</cdr:y>
    </cdr:from>
    <cdr:to>
      <cdr:x>0.15655</cdr:x>
      <cdr:y>0.77522</cdr:y>
    </cdr:to>
    <cdr:sp macro="" textlink="">
      <cdr:nvSpPr>
        <cdr:cNvPr id="2" name="Стрелка вверх 1"/>
        <cdr:cNvSpPr/>
      </cdr:nvSpPr>
      <cdr:spPr>
        <a:xfrm xmlns:a="http://schemas.openxmlformats.org/drawingml/2006/main">
          <a:off x="288032" y="1008112"/>
          <a:ext cx="906873" cy="288032"/>
        </a:xfrm>
        <a:prstGeom xmlns:a="http://schemas.openxmlformats.org/drawingml/2006/main" prst="upArrow">
          <a:avLst/>
        </a:prstGeom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+mj-lt"/>
            </a:rPr>
            <a:t>146</a:t>
          </a:r>
          <a:endParaRPr lang="ru-RU" sz="1200" dirty="0">
            <a:latin typeface="+mj-lt"/>
          </a:endParaRPr>
        </a:p>
      </cdr:txBody>
    </cdr:sp>
  </cdr:relSizeAnchor>
  <cdr:relSizeAnchor xmlns:cdr="http://schemas.openxmlformats.org/drawingml/2006/chartDrawing">
    <cdr:from>
      <cdr:x>0.20755</cdr:x>
      <cdr:y>0.43068</cdr:y>
    </cdr:from>
    <cdr:to>
      <cdr:x>0.30656</cdr:x>
      <cdr:y>0.60295</cdr:y>
    </cdr:to>
    <cdr:sp macro="" textlink="">
      <cdr:nvSpPr>
        <cdr:cNvPr id="3" name="Стрелка вверх 2"/>
        <cdr:cNvSpPr/>
      </cdr:nvSpPr>
      <cdr:spPr>
        <a:xfrm xmlns:a="http://schemas.openxmlformats.org/drawingml/2006/main">
          <a:off x="1584176" y="720080"/>
          <a:ext cx="755728" cy="288032"/>
        </a:xfrm>
        <a:prstGeom xmlns:a="http://schemas.openxmlformats.org/drawingml/2006/main" prst="upArrow">
          <a:avLst/>
        </a:prstGeom>
        <a:blipFill xmlns:a="http://schemas.openxmlformats.org/drawingml/2006/main">
          <a:blip xmlns:r="http://schemas.openxmlformats.org/officeDocument/2006/relationships" r:embed="rId1">
            <a:duotone>
              <a:srgbClr val="E7BC29">
                <a:tint val="30000"/>
                <a:satMod val="300000"/>
              </a:srgbClr>
              <a:srgbClr val="E7BC29">
                <a:tint val="40000"/>
                <a:satMod val="200000"/>
              </a:srgbClr>
            </a:duotone>
          </a:blip>
          <a:tile tx="0" ty="0" sx="70000" sy="70000" flip="none" algn="ctr"/>
        </a:blipFill>
        <a:ln xmlns:a="http://schemas.openxmlformats.org/drawingml/2006/main" w="9525" cap="flat" cmpd="sng" algn="ctr">
          <a:solidFill>
            <a:srgbClr val="E7BC29">
              <a:shade val="60000"/>
              <a:satMod val="110000"/>
            </a:srgbClr>
          </a:solidFill>
          <a:prstDash val="solid"/>
        </a:ln>
        <a:effectLst xmlns:a="http://schemas.openxmlformats.org/drawingml/2006/main">
          <a:outerShdw blurRad="38100" dist="25400" dir="5400000" algn="t" rotWithShape="0">
            <a:srgbClr val="000000">
              <a:alpha val="50000"/>
            </a:srgbClr>
          </a:outerShdw>
        </a:effectLst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Perpetu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Perpetu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Perpetu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Perpetu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Perpetu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Perpetu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Perpetu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Perpetu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Perpetua"/>
            </a:defRPr>
          </a:lvl9pPr>
        </a:lstStyle>
        <a:p xmlns:a="http://schemas.openxmlformats.org/drawingml/2006/main">
          <a:r>
            <a:rPr lang="ru-RU" sz="1200" dirty="0" smtClean="0">
              <a:latin typeface="Calibri"/>
            </a:rPr>
            <a:t>80</a:t>
          </a:r>
          <a:endParaRPr lang="ru-RU" sz="1200" dirty="0">
            <a:latin typeface="Calibri"/>
          </a:endParaRPr>
        </a:p>
      </cdr:txBody>
    </cdr:sp>
  </cdr:relSizeAnchor>
  <cdr:relSizeAnchor xmlns:cdr="http://schemas.openxmlformats.org/drawingml/2006/chartDrawing">
    <cdr:from>
      <cdr:x>0.50943</cdr:x>
      <cdr:y>0.55988</cdr:y>
    </cdr:from>
    <cdr:to>
      <cdr:x>0.63887</cdr:x>
      <cdr:y>0.73216</cdr:y>
    </cdr:to>
    <cdr:sp macro="" textlink="">
      <cdr:nvSpPr>
        <cdr:cNvPr id="4" name="Стрелка вверх 3"/>
        <cdr:cNvSpPr/>
      </cdr:nvSpPr>
      <cdr:spPr>
        <a:xfrm xmlns:a="http://schemas.openxmlformats.org/drawingml/2006/main">
          <a:off x="3888432" y="936104"/>
          <a:ext cx="987942" cy="288032"/>
        </a:xfrm>
        <a:prstGeom xmlns:a="http://schemas.openxmlformats.org/drawingml/2006/main" prst="upArrow">
          <a:avLst/>
        </a:prstGeom>
        <a:blipFill xmlns:a="http://schemas.openxmlformats.org/drawingml/2006/main">
          <a:blip xmlns:r="http://schemas.openxmlformats.org/officeDocument/2006/relationships" r:embed="rId1">
            <a:duotone>
              <a:srgbClr val="E7BC29">
                <a:tint val="30000"/>
                <a:satMod val="300000"/>
              </a:srgbClr>
              <a:srgbClr val="E7BC29">
                <a:tint val="40000"/>
                <a:satMod val="200000"/>
              </a:srgbClr>
            </a:duotone>
          </a:blip>
          <a:tile tx="0" ty="0" sx="70000" sy="70000" flip="none" algn="ctr"/>
        </a:blipFill>
        <a:ln xmlns:a="http://schemas.openxmlformats.org/drawingml/2006/main" w="9525" cap="flat" cmpd="sng" algn="ctr">
          <a:solidFill>
            <a:srgbClr val="E7BC29">
              <a:shade val="60000"/>
              <a:satMod val="110000"/>
            </a:srgbClr>
          </a:solidFill>
          <a:prstDash val="solid"/>
        </a:ln>
        <a:effectLst xmlns:a="http://schemas.openxmlformats.org/drawingml/2006/main">
          <a:outerShdw blurRad="38100" dist="25400" dir="5400000" algn="t" rotWithShape="0">
            <a:srgbClr val="000000">
              <a:alpha val="50000"/>
            </a:srgbClr>
          </a:outerShdw>
        </a:effectLst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Perpetu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Perpetu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Perpetu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Perpetu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Perpetu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Perpetu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Perpetu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Perpetu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Perpetua"/>
            </a:defRPr>
          </a:lvl9pPr>
        </a:lstStyle>
        <a:p xmlns:a="http://schemas.openxmlformats.org/drawingml/2006/main">
          <a:r>
            <a:rPr lang="ru-RU" sz="1200" dirty="0" smtClean="0">
              <a:latin typeface="Calibri"/>
            </a:rPr>
            <a:t>223</a:t>
          </a:r>
          <a:endParaRPr lang="ru-RU" sz="1200" dirty="0">
            <a:latin typeface="Calibri"/>
          </a:endParaRPr>
        </a:p>
      </cdr:txBody>
    </cdr:sp>
  </cdr:relSizeAnchor>
  <cdr:relSizeAnchor xmlns:cdr="http://schemas.openxmlformats.org/drawingml/2006/chartDrawing">
    <cdr:from>
      <cdr:x>0.35849</cdr:x>
      <cdr:y>0.55988</cdr:y>
    </cdr:from>
    <cdr:to>
      <cdr:x>0.48243</cdr:x>
      <cdr:y>0.73216</cdr:y>
    </cdr:to>
    <cdr:sp macro="" textlink="">
      <cdr:nvSpPr>
        <cdr:cNvPr id="5" name="Стрелка вниз 4"/>
        <cdr:cNvSpPr/>
      </cdr:nvSpPr>
      <cdr:spPr>
        <a:xfrm xmlns:a="http://schemas.openxmlformats.org/drawingml/2006/main">
          <a:off x="2736304" y="936104"/>
          <a:ext cx="946032" cy="288032"/>
        </a:xfrm>
        <a:prstGeom xmlns:a="http://schemas.openxmlformats.org/drawingml/2006/main" prst="downArrow">
          <a:avLst/>
        </a:prstGeom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200" dirty="0" smtClean="0">
              <a:latin typeface="+mj-lt"/>
            </a:rPr>
            <a:t>198</a:t>
          </a:r>
          <a:endParaRPr lang="ru-RU" sz="1200" dirty="0">
            <a:latin typeface="+mj-lt"/>
          </a:endParaRPr>
        </a:p>
      </cdr:txBody>
    </cdr:sp>
  </cdr:relSizeAnchor>
  <cdr:relSizeAnchor xmlns:cdr="http://schemas.openxmlformats.org/drawingml/2006/chartDrawing">
    <cdr:from>
      <cdr:x>0.78302</cdr:x>
      <cdr:y>0.68909</cdr:y>
    </cdr:from>
    <cdr:to>
      <cdr:x>0.88203</cdr:x>
      <cdr:y>0.86136</cdr:y>
    </cdr:to>
    <cdr:sp macro="" textlink="">
      <cdr:nvSpPr>
        <cdr:cNvPr id="6" name="Стрелка вниз 5"/>
        <cdr:cNvSpPr/>
      </cdr:nvSpPr>
      <cdr:spPr>
        <a:xfrm xmlns:a="http://schemas.openxmlformats.org/drawingml/2006/main">
          <a:off x="5976664" y="1152128"/>
          <a:ext cx="755728" cy="288032"/>
        </a:xfrm>
        <a:prstGeom xmlns:a="http://schemas.openxmlformats.org/drawingml/2006/main" prst="downArrow">
          <a:avLst/>
        </a:prstGeom>
        <a:blipFill xmlns:a="http://schemas.openxmlformats.org/drawingml/2006/main">
          <a:blip xmlns:r="http://schemas.openxmlformats.org/officeDocument/2006/relationships" r:embed="rId1">
            <a:duotone>
              <a:srgbClr val="E7BC29">
                <a:tint val="30000"/>
                <a:satMod val="300000"/>
              </a:srgbClr>
              <a:srgbClr val="E7BC29">
                <a:tint val="40000"/>
                <a:satMod val="200000"/>
              </a:srgbClr>
            </a:duotone>
          </a:blip>
          <a:tile tx="0" ty="0" sx="70000" sy="70000" flip="none" algn="ctr"/>
        </a:blipFill>
        <a:ln xmlns:a="http://schemas.openxmlformats.org/drawingml/2006/main" w="9525" cap="flat" cmpd="sng" algn="ctr">
          <a:solidFill>
            <a:srgbClr val="E7BC29">
              <a:shade val="60000"/>
              <a:satMod val="110000"/>
            </a:srgbClr>
          </a:solidFill>
          <a:prstDash val="solid"/>
        </a:ln>
        <a:effectLst xmlns:a="http://schemas.openxmlformats.org/drawingml/2006/main">
          <a:outerShdw blurRad="38100" dist="25400" dir="5400000" algn="t" rotWithShape="0">
            <a:srgbClr val="000000">
              <a:alpha val="50000"/>
            </a:srgbClr>
          </a:outerShdw>
        </a:effectLst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Perpetu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Perpetu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Perpetu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Perpetu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Perpetu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Perpetu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Perpetu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Perpetu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Perpetua"/>
            </a:defRPr>
          </a:lvl9pPr>
        </a:lstStyle>
        <a:p xmlns:a="http://schemas.openxmlformats.org/drawingml/2006/main">
          <a:r>
            <a:rPr lang="ru-RU" sz="1200" dirty="0" smtClean="0">
              <a:latin typeface="Calibri"/>
            </a:rPr>
            <a:t>15</a:t>
          </a:r>
          <a:endParaRPr lang="ru-RU" sz="1200" dirty="0">
            <a:latin typeface="Calibri"/>
          </a:endParaRPr>
        </a:p>
      </cdr:txBody>
    </cdr:sp>
  </cdr:relSizeAnchor>
  <cdr:relSizeAnchor xmlns:cdr="http://schemas.openxmlformats.org/drawingml/2006/chartDrawing">
    <cdr:from>
      <cdr:x>0</cdr:x>
      <cdr:y>0</cdr:y>
    </cdr:from>
    <cdr:to>
      <cdr:x>0.16038</cdr:x>
      <cdr:y>0.30148</cdr:y>
    </cdr:to>
    <cdr:sp macro="" textlink="">
      <cdr:nvSpPr>
        <cdr:cNvPr id="7" name="Стрелка вверх 6"/>
        <cdr:cNvSpPr/>
      </cdr:nvSpPr>
      <cdr:spPr>
        <a:xfrm xmlns:a="http://schemas.openxmlformats.org/drawingml/2006/main">
          <a:off x="0" y="0"/>
          <a:ext cx="1224136" cy="504056"/>
        </a:xfrm>
        <a:prstGeom xmlns:a="http://schemas.openxmlformats.org/drawingml/2006/main" prst="upArrow">
          <a:avLst/>
        </a:prstGeom>
        <a:ln xmlns:a="http://schemas.openxmlformats.org/drawingml/2006/main"/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Perpetu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Perpetu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Perpetu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Perpetu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Perpetu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Perpetu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Perpetu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Perpetu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Perpetua"/>
            </a:defRPr>
          </a:lvl9pPr>
        </a:lstStyle>
        <a:p xmlns:a="http://schemas.openxmlformats.org/drawingml/2006/main">
          <a:pPr algn="ctr"/>
          <a:r>
            <a:rPr lang="ru-RU" sz="1200" dirty="0" smtClean="0">
              <a:latin typeface="Calibri"/>
            </a:rPr>
            <a:t>Всего 236</a:t>
          </a:r>
          <a:endParaRPr lang="ru-RU" sz="1200" dirty="0">
            <a:latin typeface="Calibri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0.66372</cdr:x>
      <cdr:y>0.02857</cdr:y>
    </cdr:from>
    <cdr:to>
      <cdr:x>0.76991</cdr:x>
      <cdr:y>0.17512</cdr:y>
    </cdr:to>
    <cdr:sp macro="" textlink="">
      <cdr:nvSpPr>
        <cdr:cNvPr id="2" name="TextBox 7"/>
        <cdr:cNvSpPr txBox="1"/>
      </cdr:nvSpPr>
      <cdr:spPr>
        <a:xfrm xmlns:a="http://schemas.openxmlformats.org/drawingml/2006/main">
          <a:off x="5400600" y="72008"/>
          <a:ext cx="864096" cy="369332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  <a:ln xmlns:a="http://schemas.openxmlformats.org/drawingml/2006/main" w="12700" cap="flat" cmpd="sng" algn="ctr">
          <a:solidFill>
            <a:srgbClr val="A5B592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9pPr>
        </a:lstStyle>
        <a:p xmlns:a="http://schemas.openxmlformats.org/drawingml/2006/main">
          <a:pPr algn="ctr"/>
          <a:r>
            <a:rPr lang="ru-RU" dirty="0" smtClean="0"/>
            <a:t>32,4</a:t>
          </a:r>
          <a:endParaRPr lang="ru-RU" dirty="0"/>
        </a:p>
      </cdr:txBody>
    </cdr:sp>
  </cdr:relSizeAnchor>
  <cdr:relSizeAnchor xmlns:cdr="http://schemas.openxmlformats.org/drawingml/2006/chartDrawing">
    <cdr:from>
      <cdr:x>0.38938</cdr:x>
      <cdr:y>0.11429</cdr:y>
    </cdr:from>
    <cdr:to>
      <cdr:x>0.49558</cdr:x>
      <cdr:y>0.26083</cdr:y>
    </cdr:to>
    <cdr:sp macro="" textlink="">
      <cdr:nvSpPr>
        <cdr:cNvPr id="3" name="TextBox 7"/>
        <cdr:cNvSpPr txBox="1"/>
      </cdr:nvSpPr>
      <cdr:spPr>
        <a:xfrm xmlns:a="http://schemas.openxmlformats.org/drawingml/2006/main">
          <a:off x="3168352" y="288032"/>
          <a:ext cx="864096" cy="369332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  <a:ln xmlns:a="http://schemas.openxmlformats.org/drawingml/2006/main" w="12700" cap="flat" cmpd="sng" algn="ctr">
          <a:solidFill>
            <a:srgbClr val="A5B592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9pPr>
        </a:lstStyle>
        <a:p xmlns:a="http://schemas.openxmlformats.org/drawingml/2006/main">
          <a:pPr algn="ctr"/>
          <a:r>
            <a:rPr lang="ru-RU" dirty="0" smtClean="0"/>
            <a:t>27,7</a:t>
          </a:r>
          <a:endParaRPr lang="ru-RU" dirty="0"/>
        </a:p>
      </cdr:txBody>
    </cdr:sp>
  </cdr:relSizeAnchor>
  <cdr:relSizeAnchor xmlns:cdr="http://schemas.openxmlformats.org/drawingml/2006/chartDrawing">
    <cdr:from>
      <cdr:x>0.22124</cdr:x>
      <cdr:y>0.17143</cdr:y>
    </cdr:from>
    <cdr:to>
      <cdr:x>0.38053</cdr:x>
      <cdr:y>0.42857</cdr:y>
    </cdr:to>
    <cdr:sp macro="" textlink="">
      <cdr:nvSpPr>
        <cdr:cNvPr id="4" name="Стрелка вверх 3"/>
        <cdr:cNvSpPr/>
      </cdr:nvSpPr>
      <cdr:spPr>
        <a:xfrm xmlns:a="http://schemas.openxmlformats.org/drawingml/2006/main">
          <a:off x="1800200" y="432048"/>
          <a:ext cx="1296144" cy="648072"/>
        </a:xfrm>
        <a:prstGeom xmlns:a="http://schemas.openxmlformats.org/drawingml/2006/main" prst="upArrow">
          <a:avLst/>
        </a:prstGeom>
        <a:solidFill xmlns:a="http://schemas.openxmlformats.org/drawingml/2006/main">
          <a:sysClr val="window" lastClr="FFFFFF"/>
        </a:solidFill>
        <a:ln xmlns:a="http://schemas.openxmlformats.org/drawingml/2006/main" w="12700" cap="flat" cmpd="sng" algn="ctr">
          <a:solidFill>
            <a:srgbClr val="D092A7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4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4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9pPr>
        </a:lstStyle>
        <a:p xmlns:a="http://schemas.openxmlformats.org/drawingml/2006/main">
          <a:pPr algn="ctr"/>
          <a:r>
            <a:rPr lang="ru-RU" sz="1400" dirty="0" smtClean="0"/>
            <a:t>рост 4,4</a:t>
          </a:r>
          <a:endParaRPr lang="ru-RU" sz="1400" dirty="0"/>
        </a:p>
      </cdr:txBody>
    </cdr:sp>
  </cdr:relSizeAnchor>
  <cdr:relSizeAnchor xmlns:cdr="http://schemas.openxmlformats.org/drawingml/2006/chartDrawing">
    <cdr:from>
      <cdr:x>0.49558</cdr:x>
      <cdr:y>0.11429</cdr:y>
    </cdr:from>
    <cdr:to>
      <cdr:x>0.65487</cdr:x>
      <cdr:y>0.37143</cdr:y>
    </cdr:to>
    <cdr:sp macro="" textlink="">
      <cdr:nvSpPr>
        <cdr:cNvPr id="5" name="Стрелка вверх 4"/>
        <cdr:cNvSpPr/>
      </cdr:nvSpPr>
      <cdr:spPr>
        <a:xfrm xmlns:a="http://schemas.openxmlformats.org/drawingml/2006/main">
          <a:off x="4032448" y="288032"/>
          <a:ext cx="1296144" cy="648072"/>
        </a:xfrm>
        <a:prstGeom xmlns:a="http://schemas.openxmlformats.org/drawingml/2006/main" prst="upArrow">
          <a:avLst/>
        </a:prstGeom>
        <a:solidFill xmlns:a="http://schemas.openxmlformats.org/drawingml/2006/main">
          <a:sysClr val="window" lastClr="FFFFFF"/>
        </a:solidFill>
        <a:ln xmlns:a="http://schemas.openxmlformats.org/drawingml/2006/main" w="12700" cap="flat" cmpd="sng" algn="ctr">
          <a:solidFill>
            <a:srgbClr val="D092A7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4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4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Perpetu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Perpetu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Perpetu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Perpetu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Perpetu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Perpetu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Perpetu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Perpetu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Perpetua"/>
            </a:defRPr>
          </a:lvl9pPr>
        </a:lstStyle>
        <a:p xmlns:a="http://schemas.openxmlformats.org/drawingml/2006/main">
          <a:pPr algn="ctr"/>
          <a:r>
            <a:rPr lang="ru-RU" sz="1200" dirty="0" smtClean="0"/>
            <a:t>Дефицит 4,7</a:t>
          </a:r>
          <a:endParaRPr lang="ru-RU" sz="12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0.70455</cdr:x>
      <cdr:y>0.09524</cdr:y>
    </cdr:from>
    <cdr:to>
      <cdr:x>0.90909</cdr:x>
      <cdr:y>0.18683</cdr:y>
    </cdr:to>
    <cdr:sp macro="" textlink="">
      <cdr:nvSpPr>
        <cdr:cNvPr id="2" name="TextBox 9"/>
        <cdr:cNvSpPr txBox="1"/>
      </cdr:nvSpPr>
      <cdr:spPr>
        <a:xfrm xmlns:a="http://schemas.openxmlformats.org/drawingml/2006/main">
          <a:off x="4464496" y="288032"/>
          <a:ext cx="1296144" cy="276999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  <a:ln xmlns:a="http://schemas.openxmlformats.org/drawingml/2006/main" w="12700" cap="flat" cmpd="sng" algn="ctr">
          <a:solidFill>
            <a:srgbClr val="D092A7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4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4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Perpetua"/>
            </a:defRPr>
          </a:lvl9pPr>
        </a:lstStyle>
        <a:p xmlns:a="http://schemas.openxmlformats.org/drawingml/2006/main">
          <a:r>
            <a:rPr lang="ru-RU" sz="1200" dirty="0" smtClean="0"/>
            <a:t>Норматив 320</a:t>
          </a:r>
          <a:endParaRPr lang="ru-RU" sz="12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DA0965-F9AD-4B37-9F88-B1FB52DDAB8B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A079D7-F1D5-4F91-AC47-415B25D5554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1E51F-9F33-471E-B29C-D101CF13EFBD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05664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Соответственно, нормативы финансовых затрат на единицу объема по видам</a:t>
            </a:r>
            <a:r>
              <a:rPr lang="ru-RU" baseline="0" dirty="0" smtClean="0"/>
              <a:t> медицинской помощи соответствуют федеральным нормативам, кроме стационарной медицинской помощи, где норматив стоимости в 2018 году  ниже норматива на 11,2%.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1E51F-9F33-471E-B29C-D101CF13EFB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1E51F-9F33-471E-B29C-D101CF13EFBD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55684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355E10-DFFE-4524-B950-49473B48E07F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355E10-DFFE-4524-B950-49473B48E07F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355E10-DFFE-4524-B950-49473B48E07F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355E10-DFFE-4524-B950-49473B48E07F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355E10-DFFE-4524-B950-49473B48E07F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kern="1200" dirty="0">
              <a:solidFill>
                <a:schemeClr val="tx1"/>
              </a:solidFill>
              <a:latin typeface="Calibri" charset="-52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355E10-DFFE-4524-B950-49473B48E07F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F7F40-69C4-40C9-8E53-569C1C77C5DF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9B1526EC-7BEF-4029-AF60-0E57894FD0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F7F40-69C4-40C9-8E53-569C1C77C5DF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526EC-7BEF-4029-AF60-0E57894FD0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F7F40-69C4-40C9-8E53-569C1C77C5DF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526EC-7BEF-4029-AF60-0E57894FD0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F7F40-69C4-40C9-8E53-569C1C77C5DF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526EC-7BEF-4029-AF60-0E57894FD0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F7F40-69C4-40C9-8E53-569C1C77C5DF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B1526EC-7BEF-4029-AF60-0E57894FD0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F7F40-69C4-40C9-8E53-569C1C77C5DF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526EC-7BEF-4029-AF60-0E57894FD0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F7F40-69C4-40C9-8E53-569C1C77C5DF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526EC-7BEF-4029-AF60-0E57894FD0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F7F40-69C4-40C9-8E53-569C1C77C5DF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526EC-7BEF-4029-AF60-0E57894FD0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F7F40-69C4-40C9-8E53-569C1C77C5DF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526EC-7BEF-4029-AF60-0E57894FD0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F7F40-69C4-40C9-8E53-569C1C77C5DF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526EC-7BEF-4029-AF60-0E57894FD0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F7F40-69C4-40C9-8E53-569C1C77C5DF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9B1526EC-7BEF-4029-AF60-0E57894FD0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4FF7F40-69C4-40C9-8E53-569C1C77C5DF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9B1526EC-7BEF-4029-AF60-0E57894FD0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diagramLayout" Target="../diagrams/layout6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12" Type="http://schemas.openxmlformats.org/officeDocument/2006/relationships/diagramData" Target="../diagrams/data6.xml"/><Relationship Id="rId2" Type="http://schemas.openxmlformats.org/officeDocument/2006/relationships/diagramData" Target="../diagrams/data4.xml"/><Relationship Id="rId16" Type="http://schemas.microsoft.com/office/2007/relationships/diagramDrawing" Target="../diagrams/drawing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5" Type="http://schemas.openxmlformats.org/officeDocument/2006/relationships/diagramColors" Target="../diagrams/colors6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Relationship Id="rId14" Type="http://schemas.openxmlformats.org/officeDocument/2006/relationships/diagramQuickStyle" Target="../diagrams/quickStyle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6.xml"/><Relationship Id="rId3" Type="http://schemas.openxmlformats.org/officeDocument/2006/relationships/chart" Target="../charts/chart21.xml"/><Relationship Id="rId7" Type="http://schemas.openxmlformats.org/officeDocument/2006/relationships/chart" Target="../charts/chart2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4.xml"/><Relationship Id="rId5" Type="http://schemas.openxmlformats.org/officeDocument/2006/relationships/chart" Target="../charts/chart23.xml"/><Relationship Id="rId4" Type="http://schemas.openxmlformats.org/officeDocument/2006/relationships/chart" Target="../charts/char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5229200"/>
            <a:ext cx="4744616" cy="1384176"/>
          </a:xfrm>
        </p:spPr>
        <p:txBody>
          <a:bodyPr/>
          <a:lstStyle/>
          <a:p>
            <a:r>
              <a:rPr lang="ru-RU" dirty="0" smtClean="0"/>
              <a:t>Начальник ПБО ТФОМС РС(Я)</a:t>
            </a:r>
          </a:p>
          <a:p>
            <a:r>
              <a:rPr lang="ru-RU" dirty="0" smtClean="0"/>
              <a:t>Максимова М.С.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Формирование Территориальной программы ОМС на 2018 год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7772400" cy="34605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О мерах по выполнению Указа Президента РФ от 07.05.2012 №597</a:t>
            </a:r>
            <a:endParaRPr lang="ru-RU" sz="24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179512" y="980728"/>
          <a:ext cx="8712968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920880" cy="800218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effectLst/>
              </a:rPr>
              <a:t>Площадь зданий МО, работающих в системе ОМС, </a:t>
            </a:r>
            <a:br>
              <a:rPr lang="ru-RU" sz="1800" b="1" dirty="0" smtClean="0">
                <a:solidFill>
                  <a:schemeClr val="tx1"/>
                </a:solidFill>
                <a:effectLst/>
              </a:rPr>
            </a:br>
            <a:r>
              <a:rPr lang="ru-RU" sz="1800" b="1" dirty="0" smtClean="0">
                <a:solidFill>
                  <a:schemeClr val="tx1"/>
                </a:solidFill>
                <a:effectLst/>
              </a:rPr>
              <a:t>на 1 000 прикрепленного населения, кв.м.</a:t>
            </a:r>
            <a:endParaRPr lang="ru-RU" dirty="0">
              <a:effectLst/>
            </a:endParaRPr>
          </a:p>
        </p:txBody>
      </p:sp>
      <p:graphicFrame>
        <p:nvGraphicFramePr>
          <p:cNvPr id="4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1527410"/>
              </p:ext>
            </p:extLst>
          </p:nvPr>
        </p:nvGraphicFramePr>
        <p:xfrm>
          <a:off x="-468560" y="548680"/>
          <a:ext cx="9937104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>
          <a:xfrm>
            <a:off x="683568" y="3356992"/>
            <a:ext cx="7920880" cy="504056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latin typeface="+mj-lt"/>
                <a:ea typeface="+mj-ea"/>
                <a:cs typeface="+mj-cs"/>
              </a:rPr>
              <a:t>Данные МО, работающих в системе ОМС, по состоянию на 01.01.2018г.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3789040"/>
          <a:ext cx="8568950" cy="299466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856895"/>
                <a:gridCol w="856895"/>
                <a:gridCol w="856895"/>
                <a:gridCol w="856895"/>
                <a:gridCol w="856895"/>
                <a:gridCol w="856895"/>
                <a:gridCol w="856895"/>
                <a:gridCol w="856895"/>
                <a:gridCol w="856895"/>
                <a:gridCol w="85689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err="1" smtClean="0"/>
                        <a:t>Намская</a:t>
                      </a:r>
                      <a:r>
                        <a:rPr lang="ru-RU" sz="1000" b="0" dirty="0" smtClean="0"/>
                        <a:t> ЦРБ</a:t>
                      </a:r>
                      <a:endParaRPr lang="ru-RU" sz="10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err="1" smtClean="0"/>
                        <a:t>Томпонская</a:t>
                      </a:r>
                      <a:r>
                        <a:rPr lang="ru-RU" sz="1000" b="0" dirty="0" smtClean="0"/>
                        <a:t> ЦРБ</a:t>
                      </a:r>
                      <a:endParaRPr lang="ru-RU" sz="10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Центральная группа</a:t>
                      </a:r>
                      <a:endParaRPr lang="ru-RU" sz="1000" dirty="0"/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ООО МК «Аврора»</a:t>
                      </a:r>
                      <a:endParaRPr lang="ru-RU" sz="10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err="1" smtClean="0"/>
                        <a:t>Чульманская</a:t>
                      </a:r>
                      <a:r>
                        <a:rPr lang="ru-RU" sz="1000" b="0" dirty="0" smtClean="0"/>
                        <a:t> ГБ</a:t>
                      </a:r>
                      <a:endParaRPr lang="ru-RU" sz="10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Промышленная группа</a:t>
                      </a:r>
                      <a:endParaRPr lang="ru-RU" sz="1000" dirty="0"/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err="1" smtClean="0"/>
                        <a:t>Эвено-Бытантайская</a:t>
                      </a:r>
                      <a:r>
                        <a:rPr lang="ru-RU" sz="1000" b="0" dirty="0" smtClean="0"/>
                        <a:t> ЦРБ</a:t>
                      </a:r>
                      <a:endParaRPr lang="ru-RU" sz="10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err="1" smtClean="0"/>
                        <a:t>Среднеколымская</a:t>
                      </a:r>
                      <a:r>
                        <a:rPr lang="ru-RU" sz="1000" b="0" dirty="0" smtClean="0"/>
                        <a:t> ЦРБ</a:t>
                      </a:r>
                      <a:endParaRPr lang="ru-RU" sz="10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Северная</a:t>
                      </a:r>
                      <a:r>
                        <a:rPr lang="ru-RU" sz="1000" baseline="0" dirty="0" smtClean="0"/>
                        <a:t> группа</a:t>
                      </a:r>
                      <a:endParaRPr lang="ru-RU" sz="1000" dirty="0"/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РС(Я)</a:t>
                      </a:r>
                      <a:endParaRPr lang="ru-RU" sz="1000" dirty="0"/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21 684 </a:t>
                      </a:r>
                      <a:r>
                        <a:rPr lang="ru-RU" sz="1050" dirty="0" err="1" smtClean="0"/>
                        <a:t>застр</a:t>
                      </a:r>
                      <a:r>
                        <a:rPr lang="ru-RU" sz="1050" dirty="0" smtClean="0"/>
                        <a:t>.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12 377 </a:t>
                      </a:r>
                      <a:r>
                        <a:rPr lang="ru-RU" sz="1050" dirty="0" err="1" smtClean="0"/>
                        <a:t>застр</a:t>
                      </a:r>
                      <a:r>
                        <a:rPr lang="ru-RU" sz="1050" dirty="0" smtClean="0"/>
                        <a:t>.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266 849 </a:t>
                      </a:r>
                      <a:r>
                        <a:rPr lang="ru-RU" sz="1050" dirty="0" err="1" smtClean="0"/>
                        <a:t>застр</a:t>
                      </a:r>
                      <a:r>
                        <a:rPr lang="ru-RU" sz="1050" dirty="0" smtClean="0"/>
                        <a:t>.</a:t>
                      </a:r>
                      <a:endParaRPr lang="ru-RU" sz="1050" dirty="0"/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7 478 </a:t>
                      </a:r>
                      <a:r>
                        <a:rPr lang="ru-RU" sz="1050" dirty="0" err="1" smtClean="0"/>
                        <a:t>застр</a:t>
                      </a:r>
                      <a:r>
                        <a:rPr lang="ru-RU" sz="1050" dirty="0" smtClean="0"/>
                        <a:t>.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8 530 </a:t>
                      </a:r>
                      <a:r>
                        <a:rPr lang="ru-RU" sz="1050" dirty="0" err="1" smtClean="0"/>
                        <a:t>застр</a:t>
                      </a:r>
                      <a:r>
                        <a:rPr lang="ru-RU" sz="1050" dirty="0" smtClean="0"/>
                        <a:t>.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613 210 </a:t>
                      </a:r>
                      <a:r>
                        <a:rPr lang="ru-RU" sz="1050" dirty="0" err="1" smtClean="0"/>
                        <a:t>застр</a:t>
                      </a:r>
                      <a:r>
                        <a:rPr lang="ru-RU" sz="1050" dirty="0" smtClean="0"/>
                        <a:t>.</a:t>
                      </a:r>
                      <a:endParaRPr lang="ru-RU" sz="1050" dirty="0"/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2 416 </a:t>
                      </a:r>
                      <a:r>
                        <a:rPr lang="ru-RU" sz="1050" dirty="0" err="1" smtClean="0"/>
                        <a:t>застр</a:t>
                      </a:r>
                      <a:r>
                        <a:rPr lang="ru-RU" sz="1050" dirty="0" smtClean="0"/>
                        <a:t>.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7 207 </a:t>
                      </a:r>
                      <a:r>
                        <a:rPr lang="ru-RU" sz="1050" dirty="0" err="1" smtClean="0"/>
                        <a:t>застр</a:t>
                      </a:r>
                      <a:r>
                        <a:rPr lang="ru-RU" sz="1050" dirty="0" smtClean="0"/>
                        <a:t>.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94 305 </a:t>
                      </a:r>
                      <a:r>
                        <a:rPr lang="ru-RU" sz="1050" dirty="0" err="1" smtClean="0"/>
                        <a:t>застр</a:t>
                      </a:r>
                      <a:r>
                        <a:rPr lang="ru-RU" sz="1050" dirty="0" smtClean="0"/>
                        <a:t>.</a:t>
                      </a:r>
                      <a:endParaRPr lang="ru-RU" sz="1050" dirty="0"/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974 364 </a:t>
                      </a:r>
                      <a:r>
                        <a:rPr lang="ru-RU" sz="1050" dirty="0" err="1" smtClean="0"/>
                        <a:t>застр</a:t>
                      </a:r>
                      <a:r>
                        <a:rPr lang="ru-RU" sz="1050" dirty="0" smtClean="0"/>
                        <a:t>.</a:t>
                      </a:r>
                      <a:endParaRPr lang="ru-RU" sz="1050" dirty="0"/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11,9</a:t>
                      </a:r>
                      <a:r>
                        <a:rPr lang="ru-RU" sz="1050" baseline="0" dirty="0" smtClean="0"/>
                        <a:t> тыс.км²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135,8 тыс.км²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624,8 тыс.км²</a:t>
                      </a:r>
                      <a:endParaRPr lang="ru-RU" sz="1050" dirty="0"/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554,5 тыс.км²</a:t>
                      </a:r>
                      <a:endParaRPr lang="ru-RU" sz="1050" dirty="0"/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52,3 тыс.км²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125,2 тыс.км²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1 904,2 тыс.км²</a:t>
                      </a:r>
                      <a:endParaRPr lang="ru-RU" sz="1050" dirty="0"/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3 083,5 тыс.км²</a:t>
                      </a:r>
                      <a:endParaRPr lang="ru-RU" sz="1050" dirty="0"/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9 018,7 кв.м.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16 884,29 кв.м.</a:t>
                      </a:r>
                    </a:p>
                    <a:p>
                      <a:pPr algn="ctr"/>
                      <a:r>
                        <a:rPr lang="ru-RU" sz="1050" dirty="0" smtClean="0"/>
                        <a:t>(в т.ч. ЦР</a:t>
                      </a:r>
                      <a:r>
                        <a:rPr lang="ru-RU" sz="1050" baseline="0" dirty="0" smtClean="0"/>
                        <a:t>Б 11 199,19 кв.м.)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177 464,6 кв.м.</a:t>
                      </a:r>
                      <a:endParaRPr lang="ru-RU" sz="1050" dirty="0"/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687,0</a:t>
                      </a:r>
                    </a:p>
                    <a:p>
                      <a:pPr algn="ctr"/>
                      <a:r>
                        <a:rPr lang="ru-RU" sz="1050" dirty="0" smtClean="0"/>
                        <a:t>кв.м.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9 465,6 кв.м.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249 885,8 кв.м.</a:t>
                      </a:r>
                      <a:endParaRPr lang="ru-RU" sz="1050" dirty="0"/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1 053,2 кв.м.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8 346,6 кв.м.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80 541,27 кв.м.</a:t>
                      </a:r>
                      <a:endParaRPr lang="ru-RU" sz="1050" dirty="0"/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694 097,66 кв.м.</a:t>
                      </a:r>
                      <a:endParaRPr lang="ru-RU" sz="1050" dirty="0"/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5</a:t>
                      </a:r>
                      <a:r>
                        <a:rPr lang="ru-RU" sz="1050" baseline="0" dirty="0" smtClean="0"/>
                        <a:t> УБ</a:t>
                      </a:r>
                    </a:p>
                    <a:p>
                      <a:pPr algn="ctr"/>
                      <a:r>
                        <a:rPr lang="ru-RU" sz="1050" baseline="0" dirty="0" smtClean="0"/>
                        <a:t>4 ВА</a:t>
                      </a:r>
                    </a:p>
                    <a:p>
                      <a:pPr algn="ctr"/>
                      <a:r>
                        <a:rPr lang="ru-RU" sz="1050" u="sng" baseline="0" dirty="0" smtClean="0"/>
                        <a:t>11 ФАП</a:t>
                      </a:r>
                    </a:p>
                    <a:p>
                      <a:pPr algn="ctr"/>
                      <a:r>
                        <a:rPr lang="ru-RU" sz="1050" baseline="0" dirty="0" smtClean="0"/>
                        <a:t>20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5 УБ</a:t>
                      </a:r>
                    </a:p>
                    <a:p>
                      <a:pPr algn="ctr"/>
                      <a:r>
                        <a:rPr lang="ru-RU" sz="1050" u="sng" dirty="0" smtClean="0"/>
                        <a:t>6 ФАП</a:t>
                      </a:r>
                    </a:p>
                    <a:p>
                      <a:pPr algn="ctr"/>
                      <a:r>
                        <a:rPr lang="ru-RU" sz="1050" dirty="0" smtClean="0"/>
                        <a:t>11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95 УБ</a:t>
                      </a:r>
                    </a:p>
                    <a:p>
                      <a:pPr algn="ctr"/>
                      <a:r>
                        <a:rPr lang="ru-RU" sz="1050" dirty="0" smtClean="0"/>
                        <a:t>44 ВА</a:t>
                      </a:r>
                    </a:p>
                    <a:p>
                      <a:pPr algn="ctr"/>
                      <a:r>
                        <a:rPr lang="ru-RU" sz="1050" u="sng" dirty="0" smtClean="0"/>
                        <a:t>129 ФАП</a:t>
                      </a:r>
                    </a:p>
                    <a:p>
                      <a:pPr algn="ctr"/>
                      <a:r>
                        <a:rPr lang="ru-RU" sz="1050" dirty="0" smtClean="0"/>
                        <a:t>268</a:t>
                      </a:r>
                      <a:endParaRPr lang="ru-RU" sz="1050" dirty="0"/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0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1 ФАП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10 УБ</a:t>
                      </a:r>
                    </a:p>
                    <a:p>
                      <a:pPr algn="ctr"/>
                      <a:r>
                        <a:rPr lang="ru-RU" sz="1050" dirty="0" smtClean="0"/>
                        <a:t>12 ВА</a:t>
                      </a:r>
                    </a:p>
                    <a:p>
                      <a:pPr algn="ctr"/>
                      <a:r>
                        <a:rPr lang="ru-RU" sz="1050" u="sng" dirty="0" smtClean="0"/>
                        <a:t>27 ФАП</a:t>
                      </a:r>
                    </a:p>
                    <a:p>
                      <a:pPr algn="ctr"/>
                      <a:r>
                        <a:rPr lang="ru-RU" sz="1050" dirty="0" smtClean="0"/>
                        <a:t>49</a:t>
                      </a:r>
                      <a:endParaRPr lang="ru-RU" sz="1050" dirty="0"/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1 УБ</a:t>
                      </a:r>
                    </a:p>
                    <a:p>
                      <a:pPr algn="ctr"/>
                      <a:r>
                        <a:rPr lang="ru-RU" sz="1050" u="sng" dirty="0" smtClean="0"/>
                        <a:t>1 ФАП</a:t>
                      </a:r>
                    </a:p>
                    <a:p>
                      <a:pPr algn="ctr"/>
                      <a:r>
                        <a:rPr lang="ru-RU" sz="1050" dirty="0" smtClean="0"/>
                        <a:t>2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9</a:t>
                      </a:r>
                      <a:r>
                        <a:rPr lang="ru-RU" sz="1050" baseline="0" dirty="0" smtClean="0"/>
                        <a:t> УБ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48 УБ</a:t>
                      </a:r>
                    </a:p>
                    <a:p>
                      <a:pPr algn="ctr"/>
                      <a:r>
                        <a:rPr lang="ru-RU" sz="1050" dirty="0" smtClean="0"/>
                        <a:t>7 ВА</a:t>
                      </a:r>
                    </a:p>
                    <a:p>
                      <a:pPr algn="ctr"/>
                      <a:r>
                        <a:rPr lang="ru-RU" sz="1050" u="sng" dirty="0" smtClean="0"/>
                        <a:t>50 ФАП</a:t>
                      </a:r>
                    </a:p>
                    <a:p>
                      <a:pPr algn="ctr"/>
                      <a:r>
                        <a:rPr lang="ru-RU" sz="1050" dirty="0" smtClean="0"/>
                        <a:t>105</a:t>
                      </a:r>
                      <a:endParaRPr lang="ru-RU" sz="1050" dirty="0"/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153 УБ</a:t>
                      </a:r>
                    </a:p>
                    <a:p>
                      <a:pPr algn="ctr"/>
                      <a:r>
                        <a:rPr lang="ru-RU" sz="1050" dirty="0" smtClean="0"/>
                        <a:t>63 ВА</a:t>
                      </a:r>
                    </a:p>
                    <a:p>
                      <a:pPr algn="ctr"/>
                      <a:r>
                        <a:rPr lang="ru-RU" sz="1050" u="sng" dirty="0" smtClean="0"/>
                        <a:t>206 ФАП</a:t>
                      </a:r>
                    </a:p>
                    <a:p>
                      <a:pPr algn="ctr"/>
                      <a:r>
                        <a:rPr lang="ru-RU" sz="1050" dirty="0" smtClean="0"/>
                        <a:t>422</a:t>
                      </a:r>
                      <a:endParaRPr lang="ru-RU" sz="1050" dirty="0"/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611560" y="188640"/>
            <a:ext cx="7920880" cy="504056"/>
          </a:xfrm>
          <a:prstGeom prst="rect">
            <a:avLst/>
          </a:prstGeom>
        </p:spPr>
        <p:txBody>
          <a:bodyPr bIns="91440" anchor="b" anchorCtr="0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latin typeface="+mj-lt"/>
                <a:ea typeface="+mj-ea"/>
                <a:cs typeface="+mj-cs"/>
              </a:rPr>
              <a:t>Число круглосуточных коек, работающих по базовой программе ОМС,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latin typeface="+mj-lt"/>
                <a:ea typeface="+mj-ea"/>
                <a:cs typeface="+mj-cs"/>
              </a:rPr>
              <a:t> на 10 000 застрахованных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1527410"/>
              </p:ext>
            </p:extLst>
          </p:nvPr>
        </p:nvGraphicFramePr>
        <p:xfrm>
          <a:off x="539552" y="692696"/>
          <a:ext cx="7632848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Содержимое 6"/>
          <p:cNvGraphicFramePr>
            <a:graphicFrameLocks noGrp="1"/>
          </p:cNvGraphicFramePr>
          <p:nvPr>
            <p:ph idx="1"/>
          </p:nvPr>
        </p:nvGraphicFramePr>
        <p:xfrm>
          <a:off x="1115616" y="4725144"/>
          <a:ext cx="7499350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Заголовок 5"/>
          <p:cNvSpPr>
            <a:spLocks noGrp="1"/>
          </p:cNvSpPr>
          <p:nvPr>
            <p:ph type="title"/>
          </p:nvPr>
        </p:nvSpPr>
        <p:spPr>
          <a:xfrm>
            <a:off x="1043608" y="4293096"/>
            <a:ext cx="7498080" cy="360040"/>
          </a:xfrm>
        </p:spPr>
        <p:txBody>
          <a:bodyPr>
            <a:noAutofit/>
          </a:bodyPr>
          <a:lstStyle/>
          <a:p>
            <a:pPr algn="ctr"/>
            <a:r>
              <a:rPr lang="ru-RU" sz="1500" b="1" dirty="0" smtClean="0">
                <a:solidFill>
                  <a:schemeClr val="tx1"/>
                </a:solidFill>
              </a:rPr>
              <a:t>Количество коек ГБУ РС(Я), подведомственных МЗ РС(Я), работающих в системе ОМС, за </a:t>
            </a:r>
            <a:r>
              <a:rPr lang="ru-RU" sz="1500" b="1" dirty="0" smtClean="0">
                <a:solidFill>
                  <a:schemeClr val="tx1"/>
                </a:solidFill>
                <a:cs typeface="Arial" pitchFamily="34" charset="0"/>
              </a:rPr>
              <a:t>2015-2017</a:t>
            </a:r>
            <a:r>
              <a:rPr lang="ru-RU" sz="1500" b="1" dirty="0" smtClean="0">
                <a:solidFill>
                  <a:schemeClr val="tx1"/>
                </a:solidFill>
              </a:rPr>
              <a:t>г.г.</a:t>
            </a:r>
            <a:endParaRPr lang="ru-RU" sz="1500" b="1" dirty="0">
              <a:solidFill>
                <a:schemeClr val="tx1"/>
              </a:solidFill>
            </a:endParaRPr>
          </a:p>
        </p:txBody>
      </p:sp>
      <p:sp>
        <p:nvSpPr>
          <p:cNvPr id="6" name="Стрелка вверх 5"/>
          <p:cNvSpPr/>
          <p:nvPr/>
        </p:nvSpPr>
        <p:spPr>
          <a:xfrm>
            <a:off x="7596336" y="4869160"/>
            <a:ext cx="1080120" cy="504056"/>
          </a:xfrm>
          <a:prstGeom prst="up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1,4 раза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1527410"/>
              </p:ext>
            </p:extLst>
          </p:nvPr>
        </p:nvGraphicFramePr>
        <p:xfrm>
          <a:off x="179512" y="764704"/>
          <a:ext cx="8784976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920880" cy="620688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effectLst/>
              </a:rPr>
              <a:t>Занятость койки за 2017 год</a:t>
            </a:r>
            <a:endParaRPr lang="ru-RU" dirty="0">
              <a:effectLst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95536" y="1484784"/>
            <a:ext cx="842493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860032" y="1124744"/>
            <a:ext cx="1296144" cy="27699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Норматив 320</a:t>
            </a:r>
            <a:endParaRPr lang="ru-RU" sz="1200" dirty="0"/>
          </a:p>
        </p:txBody>
      </p:sp>
      <p:graphicFrame>
        <p:nvGraphicFramePr>
          <p:cNvPr id="6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1527410"/>
              </p:ext>
            </p:extLst>
          </p:nvPr>
        </p:nvGraphicFramePr>
        <p:xfrm>
          <a:off x="1475656" y="3645024"/>
          <a:ext cx="6336704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>
            <a:off x="1691680" y="4293096"/>
            <a:ext cx="597666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23920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1527410"/>
              </p:ext>
            </p:extLst>
          </p:nvPr>
        </p:nvGraphicFramePr>
        <p:xfrm>
          <a:off x="179512" y="476672"/>
          <a:ext cx="8784976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920880" cy="620688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effectLst/>
              </a:rPr>
              <a:t>Количество случаев госпитализации на 1 застрахованное лицо за 2017 год</a:t>
            </a:r>
            <a:endParaRPr lang="ru-RU" dirty="0">
              <a:effectLst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67544" y="1556792"/>
            <a:ext cx="842493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300192" y="1196752"/>
            <a:ext cx="1296144" cy="27699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/>
              <a:t>Норматив 0,172</a:t>
            </a:r>
            <a:endParaRPr lang="ru-RU" sz="1200" dirty="0"/>
          </a:p>
        </p:txBody>
      </p:sp>
      <p:graphicFrame>
        <p:nvGraphicFramePr>
          <p:cNvPr id="11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1527410"/>
              </p:ext>
            </p:extLst>
          </p:nvPr>
        </p:nvGraphicFramePr>
        <p:xfrm>
          <a:off x="359024" y="4005064"/>
          <a:ext cx="3708920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Заголовок 1"/>
          <p:cNvSpPr txBox="1">
            <a:spLocks/>
          </p:cNvSpPr>
          <p:nvPr/>
        </p:nvSpPr>
        <p:spPr>
          <a:xfrm>
            <a:off x="539552" y="3573016"/>
            <a:ext cx="3456384" cy="620688"/>
          </a:xfrm>
          <a:prstGeom prst="rect">
            <a:avLst/>
          </a:prstGeom>
        </p:spPr>
        <p:txBody>
          <a:bodyPr bIns="91440" anchor="b" anchorCtr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Длительность госпитализации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 2017 год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211960" y="4221088"/>
          <a:ext cx="4680520" cy="229108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3280118"/>
                <a:gridCol w="140040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0" dirty="0" smtClean="0"/>
                        <a:t>Среднее пребывание больного на койке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9,6</a:t>
                      </a:r>
                      <a:endParaRPr lang="ru-RU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0" dirty="0" smtClean="0"/>
                        <a:t>Занятость койки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276</a:t>
                      </a:r>
                      <a:endParaRPr lang="ru-RU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0" dirty="0" smtClean="0"/>
                        <a:t>Количество необоснованных госпитализаций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/>
                        <a:t>213</a:t>
                      </a:r>
                      <a:endParaRPr lang="ru-RU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Экономический ущерб,</a:t>
                      </a:r>
                      <a:r>
                        <a:rPr lang="ru-RU" b="1" baseline="0" dirty="0" smtClean="0"/>
                        <a:t> тыс.руб.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520 168,3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Заголовок 1"/>
          <p:cNvSpPr txBox="1">
            <a:spLocks/>
          </p:cNvSpPr>
          <p:nvPr/>
        </p:nvSpPr>
        <p:spPr>
          <a:xfrm>
            <a:off x="4788024" y="3356992"/>
            <a:ext cx="3456384" cy="620688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latin typeface="+mj-lt"/>
                <a:ea typeface="+mj-ea"/>
                <a:cs typeface="+mj-cs"/>
              </a:rPr>
              <a:t>Экономический ущерб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392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171400"/>
            <a:ext cx="7920880" cy="800218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effectLst/>
              </a:rPr>
              <a:t>Обеспеченность шт.ед.на 10 000 застрахованных за 2017 год</a:t>
            </a:r>
            <a:endParaRPr lang="ru-RU" dirty="0">
              <a:effectLst/>
            </a:endParaRPr>
          </a:p>
        </p:txBody>
      </p:sp>
      <p:graphicFrame>
        <p:nvGraphicFramePr>
          <p:cNvPr id="4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1527410"/>
              </p:ext>
            </p:extLst>
          </p:nvPr>
        </p:nvGraphicFramePr>
        <p:xfrm>
          <a:off x="467544" y="836712"/>
          <a:ext cx="8136904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1527410"/>
              </p:ext>
            </p:extLst>
          </p:nvPr>
        </p:nvGraphicFramePr>
        <p:xfrm>
          <a:off x="611560" y="3645024"/>
          <a:ext cx="8136904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920880" cy="800218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effectLst/>
              </a:rPr>
              <a:t>Обеспеченность шт.ед.на 10 000 застрахованных за 2017 год</a:t>
            </a:r>
            <a:endParaRPr lang="ru-RU" dirty="0">
              <a:effectLst/>
            </a:endParaRPr>
          </a:p>
        </p:txBody>
      </p:sp>
      <p:graphicFrame>
        <p:nvGraphicFramePr>
          <p:cNvPr id="4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1527410"/>
              </p:ext>
            </p:extLst>
          </p:nvPr>
        </p:nvGraphicFramePr>
        <p:xfrm>
          <a:off x="467544" y="548680"/>
          <a:ext cx="8136904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1527410"/>
              </p:ext>
            </p:extLst>
          </p:nvPr>
        </p:nvGraphicFramePr>
        <p:xfrm>
          <a:off x="611560" y="3501008"/>
          <a:ext cx="8136904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920880" cy="800218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effectLst/>
              </a:rPr>
              <a:t>% укомплектованности физ.лицами за 2017 год</a:t>
            </a:r>
            <a:endParaRPr lang="ru-RU" dirty="0">
              <a:effectLst/>
            </a:endParaRPr>
          </a:p>
        </p:txBody>
      </p:sp>
      <p:graphicFrame>
        <p:nvGraphicFramePr>
          <p:cNvPr id="4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1527410"/>
              </p:ext>
            </p:extLst>
          </p:nvPr>
        </p:nvGraphicFramePr>
        <p:xfrm>
          <a:off x="467544" y="764704"/>
          <a:ext cx="8136904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221088"/>
            <a:ext cx="7498080" cy="648072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</a:rPr>
              <a:t>Объем неэффективных расходов на управление кадровыми ресурсами прочего персонала, тыс. рублей</a:t>
            </a:r>
            <a:endParaRPr lang="ru-RU" sz="18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331640" y="764704"/>
          <a:ext cx="7499350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1259632" y="116632"/>
            <a:ext cx="7498080" cy="648072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uLnTx/>
                <a:uFillTx/>
                <a:latin typeface="+mj-lt"/>
                <a:ea typeface="+mj-ea"/>
                <a:cs typeface="+mj-cs"/>
              </a:rPr>
              <a:t>Соотношение прочего персонала РС(Я)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907704" y="5301208"/>
          <a:ext cx="6096000" cy="37084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РС(Я)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Calibri" pitchFamily="34" charset="0"/>
                        </a:rPr>
                        <a:t>329 059,2</a:t>
                      </a:r>
                      <a:endParaRPr lang="ru-RU" dirty="0"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6"/>
          <p:cNvGraphicFramePr>
            <a:graphicFrameLocks/>
          </p:cNvGraphicFramePr>
          <p:nvPr/>
        </p:nvGraphicFramePr>
        <p:xfrm>
          <a:off x="899592" y="1268760"/>
          <a:ext cx="7499350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Заголовок 5"/>
          <p:cNvSpPr txBox="1">
            <a:spLocks/>
          </p:cNvSpPr>
          <p:nvPr/>
        </p:nvSpPr>
        <p:spPr>
          <a:xfrm>
            <a:off x="899592" y="404664"/>
            <a:ext cx="7498080" cy="64807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Расходы на реализацию Территориальной программы ОМС за  </a:t>
            </a:r>
            <a:r>
              <a:rPr lang="ru-RU" sz="24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2017 год (на 1-ого застрахованного )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392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9592" y="404664"/>
            <a:ext cx="7772400" cy="63408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Сравнение доходов и расходов бюджета ТФОМС РС(Я) за 2016-2018г.г.</a:t>
            </a:r>
            <a:endParaRPr lang="ru-RU" sz="32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179512" y="1052737"/>
          <a:ext cx="8856985" cy="4979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  <a:gridCol w="1584176"/>
                <a:gridCol w="1584176"/>
                <a:gridCol w="1008112"/>
                <a:gridCol w="1584176"/>
                <a:gridCol w="1008113"/>
              </a:tblGrid>
              <a:tr h="399622"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Cambria" pitchFamily="18" charset="0"/>
                        </a:rPr>
                        <a:t>Факт за 2016 год</a:t>
                      </a:r>
                      <a:endParaRPr lang="ru-RU" sz="1600" dirty="0">
                        <a:latin typeface="Cambria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Cambria" pitchFamily="18" charset="0"/>
                        </a:rPr>
                        <a:t>Факт за 2017 год</a:t>
                      </a:r>
                      <a:endParaRPr lang="ru-RU" sz="1600" dirty="0">
                        <a:latin typeface="Cambria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 smtClean="0">
                          <a:latin typeface="Cambria" pitchFamily="18" charset="0"/>
                        </a:rPr>
                        <a:t>При-рост</a:t>
                      </a:r>
                      <a:r>
                        <a:rPr lang="ru-RU" sz="1600" dirty="0" smtClean="0">
                          <a:latin typeface="Cambria" pitchFamily="18" charset="0"/>
                        </a:rPr>
                        <a:t>, %</a:t>
                      </a:r>
                      <a:endParaRPr lang="ru-RU" sz="1600" dirty="0">
                        <a:latin typeface="Cambria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Cambria" pitchFamily="18" charset="0"/>
                        </a:rPr>
                        <a:t>План</a:t>
                      </a:r>
                      <a:r>
                        <a:rPr lang="ru-RU" sz="1600" baseline="0" dirty="0" smtClean="0">
                          <a:latin typeface="Cambria" pitchFamily="18" charset="0"/>
                        </a:rPr>
                        <a:t> на 2018 год</a:t>
                      </a:r>
                      <a:endParaRPr lang="ru-RU" sz="1600" dirty="0">
                        <a:latin typeface="Cambria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 smtClean="0">
                          <a:latin typeface="Cambria" pitchFamily="18" charset="0"/>
                        </a:rPr>
                        <a:t>При-рост</a:t>
                      </a:r>
                      <a:r>
                        <a:rPr lang="ru-RU" sz="1600" dirty="0" smtClean="0">
                          <a:latin typeface="Cambria" pitchFamily="18" charset="0"/>
                        </a:rPr>
                        <a:t>, %</a:t>
                      </a:r>
                      <a:endParaRPr lang="ru-RU" sz="1600" dirty="0">
                        <a:latin typeface="Cambria" pitchFamily="18" charset="0"/>
                      </a:endParaRPr>
                    </a:p>
                  </a:txBody>
                  <a:tcPr anchor="ctr"/>
                </a:tc>
              </a:tr>
              <a:tr h="399622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Cambria" pitchFamily="18" charset="0"/>
                        </a:rPr>
                        <a:t>Доходы,</a:t>
                      </a:r>
                      <a:r>
                        <a:rPr lang="ru-RU" sz="1600" b="1" baseline="0" dirty="0" smtClean="0">
                          <a:latin typeface="Cambria" pitchFamily="18" charset="0"/>
                        </a:rPr>
                        <a:t> всего</a:t>
                      </a:r>
                      <a:endParaRPr lang="ru-RU" sz="1600" b="1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Cambria" pitchFamily="18" charset="0"/>
                        </a:rPr>
                        <a:t>22 853 369,2</a:t>
                      </a:r>
                      <a:endParaRPr lang="ru-RU" sz="1800" b="1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Cambria" pitchFamily="18" charset="0"/>
                        </a:rPr>
                        <a:t>24 307 092,0</a:t>
                      </a:r>
                      <a:endParaRPr lang="ru-RU" sz="1800" b="1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Cambria" pitchFamily="18" charset="0"/>
                        </a:rPr>
                        <a:t>6,4</a:t>
                      </a:r>
                      <a:endParaRPr lang="ru-RU" sz="1800" b="1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Cambria" pitchFamily="18" charset="0"/>
                        </a:rPr>
                        <a:t>29 066 944,7</a:t>
                      </a:r>
                      <a:endParaRPr lang="ru-RU" sz="1800" b="1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Cambria" pitchFamily="18" charset="0"/>
                        </a:rPr>
                        <a:t>19,6</a:t>
                      </a:r>
                      <a:endParaRPr lang="ru-RU" sz="1800" b="1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39962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mbria" pitchFamily="18" charset="0"/>
                        </a:rPr>
                        <a:t>  из них</a:t>
                      </a:r>
                      <a:r>
                        <a:rPr lang="ru-RU" sz="1600" baseline="0" dirty="0" smtClean="0">
                          <a:latin typeface="Cambria" pitchFamily="18" charset="0"/>
                        </a:rPr>
                        <a:t>:</a:t>
                      </a:r>
                      <a:endParaRPr lang="ru-RU" sz="16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39962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mbria" pitchFamily="18" charset="0"/>
                        </a:rPr>
                        <a:t>Субвенция ФФОМС</a:t>
                      </a:r>
                      <a:endParaRPr lang="ru-RU" sz="16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21 321 640,4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22 422 512,8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5,2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27 234 038,7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21,5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39962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mbria" pitchFamily="18" charset="0"/>
                        </a:rPr>
                        <a:t>МБТ на ЕКВ</a:t>
                      </a:r>
                      <a:endParaRPr lang="ru-RU" sz="16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42 000,0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41 523,5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-1,1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0,0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-100,0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39962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mbria" pitchFamily="18" charset="0"/>
                        </a:rPr>
                        <a:t>Средства бюджета</a:t>
                      </a:r>
                      <a:endParaRPr lang="ru-RU" sz="16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1 494 498,5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1 731 716,6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15,9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1 739 786,0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0,5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39962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mbria" pitchFamily="18" charset="0"/>
                        </a:rPr>
                        <a:t>Возврат</a:t>
                      </a:r>
                      <a:r>
                        <a:rPr lang="ru-RU" sz="1600" baseline="0" dirty="0" smtClean="0">
                          <a:latin typeface="Cambria" pitchFamily="18" charset="0"/>
                        </a:rPr>
                        <a:t> остатков</a:t>
                      </a:r>
                      <a:endParaRPr lang="ru-RU" sz="16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- 129 503,9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-1 449,5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-98,9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-1 000,0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-0,3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39962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mbria" pitchFamily="18" charset="0"/>
                        </a:rPr>
                        <a:t>Иные</a:t>
                      </a:r>
                      <a:r>
                        <a:rPr lang="ru-RU" sz="1600" baseline="0" dirty="0" smtClean="0">
                          <a:latin typeface="Cambria" pitchFamily="18" charset="0"/>
                        </a:rPr>
                        <a:t> МБТ</a:t>
                      </a:r>
                      <a:endParaRPr lang="ru-RU" sz="16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48 607,2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98 109,9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101,8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82 000,0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16,4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399622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Cambria" pitchFamily="18" charset="0"/>
                        </a:rPr>
                        <a:t>Расходы, всего</a:t>
                      </a:r>
                      <a:endParaRPr lang="ru-RU" sz="1600" b="1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Cambria" pitchFamily="18" charset="0"/>
                        </a:rPr>
                        <a:t>23 065 371,8</a:t>
                      </a:r>
                      <a:endParaRPr lang="ru-RU" sz="1800" b="1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Cambria" pitchFamily="18" charset="0"/>
                        </a:rPr>
                        <a:t>24 294 424,2</a:t>
                      </a:r>
                      <a:endParaRPr lang="ru-RU" sz="1800" b="1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Cambria" pitchFamily="18" charset="0"/>
                        </a:rPr>
                        <a:t>5,3</a:t>
                      </a:r>
                      <a:endParaRPr lang="ru-RU" sz="1800" b="1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Cambria" pitchFamily="18" charset="0"/>
                        </a:rPr>
                        <a:t>29 086 944,7</a:t>
                      </a:r>
                      <a:endParaRPr lang="ru-RU" sz="1800" b="1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b="1" dirty="0" smtClean="0">
                          <a:latin typeface="Cambria" pitchFamily="18" charset="0"/>
                        </a:rPr>
                        <a:t>19,7</a:t>
                      </a:r>
                      <a:endParaRPr lang="ru-RU" sz="1800" b="1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39962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mbria" pitchFamily="18" charset="0"/>
                        </a:rPr>
                        <a:t>  из них:</a:t>
                      </a:r>
                      <a:endParaRPr lang="ru-RU" sz="16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404259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mbria" pitchFamily="18" charset="0"/>
                        </a:rPr>
                        <a:t>Выполнение ТПОМС</a:t>
                      </a:r>
                      <a:endParaRPr lang="ru-RU" sz="16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22 768 100,0</a:t>
                      </a:r>
                      <a:endParaRPr lang="ru-RU" sz="1800" dirty="0">
                        <a:solidFill>
                          <a:schemeClr val="tx1"/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23 946 957,8</a:t>
                      </a:r>
                      <a:endParaRPr lang="ru-RU" sz="1800" dirty="0">
                        <a:solidFill>
                          <a:schemeClr val="tx1"/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5,2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28 779 212,1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20,2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399622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Cambria" pitchFamily="18" charset="0"/>
                        </a:rPr>
                        <a:t>ЕКВ</a:t>
                      </a:r>
                      <a:endParaRPr lang="ru-RU" sz="16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42 000,0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41 523,5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-1,1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0,0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Cambria" pitchFamily="18" charset="0"/>
                        </a:rPr>
                        <a:t>-100,0</a:t>
                      </a:r>
                      <a:endParaRPr lang="ru-RU" sz="1800" dirty="0">
                        <a:latin typeface="Cambr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68344" y="692696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(тыс.руб.)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2400" cy="41805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Изменение Территориальной программы ОМС ГБУ РС(Я) «</a:t>
            </a:r>
            <a:r>
              <a:rPr lang="ru-RU" sz="2000" b="1" dirty="0" err="1" smtClean="0"/>
              <a:t>Усть-Янская</a:t>
            </a:r>
            <a:r>
              <a:rPr lang="ru-RU" sz="2000" b="1" dirty="0" smtClean="0"/>
              <a:t> ЦРБ» за 2017 год</a:t>
            </a:r>
            <a:endParaRPr lang="ru-RU" sz="20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512" y="692696"/>
          <a:ext cx="8640958" cy="2323098"/>
        </p:xfrm>
        <a:graphic>
          <a:graphicData uri="http://schemas.openxmlformats.org/drawingml/2006/table">
            <a:tbl>
              <a:tblPr/>
              <a:tblGrid>
                <a:gridCol w="948235"/>
                <a:gridCol w="854747"/>
                <a:gridCol w="854747"/>
                <a:gridCol w="854747"/>
                <a:gridCol w="952020"/>
                <a:gridCol w="757474"/>
                <a:gridCol w="854747"/>
                <a:gridCol w="854747"/>
                <a:gridCol w="854747"/>
                <a:gridCol w="854747"/>
              </a:tblGrid>
              <a:tr h="26783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Решение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1600" b="0" i="0" u="none" strike="noStrike" baseline="0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КпР</a:t>
                      </a:r>
                      <a:r>
                        <a:rPr lang="ru-RU" sz="16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ТПОМС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ВСЕГО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ТПОМС по БПОМС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 том числе: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ТПОМС по сверх БПОМС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 том числе: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50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СМП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АПП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СЗП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СП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СМП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койки сестринского ухода</a:t>
                      </a:r>
                    </a:p>
                  </a:txBody>
                  <a:tcPr marL="8578" marR="8578" marT="857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832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20.01.2017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283 634,6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275 881,9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19 835,3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130 976,3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12 292,0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112 778,3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7 752,7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2 283,7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5 469,0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832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21.09.2017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293 886,9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288 190,4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20 140,3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150 004,5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13 469,3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104 576,3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5 696,5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975,6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4 720,9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832"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06.12.2017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296 182,0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290 483,5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19 208,4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156 375,1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13 020,2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101 879,8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5 698,5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975,6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4 722,9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83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АФ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294 547,5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287 560,1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17 826,1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151 231,3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12 087,8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106 414,9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6 987,4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975,6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6 011,8</a:t>
                      </a:r>
                    </a:p>
                  </a:txBody>
                  <a:tcPr marL="8578" marR="8578" marT="857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23528" y="4293096"/>
          <a:ext cx="3312368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  <a:gridCol w="1008112"/>
                <a:gridCol w="828092"/>
                <a:gridCol w="828092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err="1" smtClean="0">
                          <a:solidFill>
                            <a:schemeClr val="tx1"/>
                          </a:solidFill>
                        </a:rPr>
                        <a:t>Усть-Янская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 ЦРБ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Абалах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РБ №3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Врачи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126,00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38,13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67,30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СМП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68,91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39,41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38,28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ММП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41,27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24,33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28,74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395536" y="4005064"/>
            <a:ext cx="3312368" cy="418058"/>
          </a:xfrm>
          <a:prstGeom prst="rect">
            <a:avLst/>
          </a:prstGeom>
        </p:spPr>
        <p:txBody>
          <a:bodyPr bIns="9144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Среднемесячная начисленная зарплата по ОМС за 2017 год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139952" y="3933056"/>
          <a:ext cx="4680520" cy="27482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68152"/>
                <a:gridCol w="972108"/>
                <a:gridCol w="1170130"/>
                <a:gridCol w="117013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err="1" smtClean="0"/>
                        <a:t>Усть-Янская</a:t>
                      </a:r>
                      <a:r>
                        <a:rPr lang="ru-RU" sz="1200" dirty="0" smtClean="0"/>
                        <a:t> ЦРБ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err="1" smtClean="0"/>
                        <a:t>Момская</a:t>
                      </a:r>
                      <a:r>
                        <a:rPr lang="ru-RU" sz="1200" dirty="0" smtClean="0"/>
                        <a:t> ЦРБ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err="1" smtClean="0"/>
                        <a:t>Усть-Алданская</a:t>
                      </a:r>
                      <a:r>
                        <a:rPr lang="ru-RU" sz="1200" dirty="0" smtClean="0"/>
                        <a:t> ЦРБ</a:t>
                      </a:r>
                      <a:endParaRPr lang="ru-RU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Обеспеченность</a:t>
                      </a:r>
                      <a:r>
                        <a:rPr lang="ru-RU" sz="1200" baseline="0" dirty="0" smtClean="0"/>
                        <a:t> койками на 10 </a:t>
                      </a:r>
                      <a:r>
                        <a:rPr lang="ru-RU" sz="1200" baseline="0" dirty="0" err="1" smtClean="0"/>
                        <a:t>тыс.застр</a:t>
                      </a:r>
                      <a:r>
                        <a:rPr lang="ru-RU" sz="1200" baseline="0" dirty="0" smtClean="0"/>
                        <a:t>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105,5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55,7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57,6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Случаев госпитализации на 1000 </a:t>
                      </a:r>
                      <a:r>
                        <a:rPr lang="ru-RU" sz="1200" dirty="0" err="1" smtClean="0"/>
                        <a:t>застр</a:t>
                      </a:r>
                      <a:r>
                        <a:rPr lang="ru-RU" sz="1200" dirty="0" smtClean="0"/>
                        <a:t>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0,2523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0,1805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0,1666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Длительность пребывания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10,3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9,3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Занятость койки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246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325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270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79512" y="3068960"/>
            <a:ext cx="86409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Авансирование СМО на 01.01.2018г. 6 374,4 тыс. рублей.</a:t>
            </a:r>
          </a:p>
          <a:p>
            <a:r>
              <a:rPr lang="ru-RU" sz="1400" dirty="0" smtClean="0"/>
              <a:t>Кредиторская задолженность на 01.01.2018г. 12 833,7 тыс.руб., в т.ч. статья 223 – 3 652,3 тыс.руб., статья 340 – 6 266,2 тыс. рублей.</a:t>
            </a:r>
            <a:endParaRPr lang="ru-RU" sz="14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211960" y="3573016"/>
            <a:ext cx="4536504" cy="418058"/>
          </a:xfrm>
          <a:prstGeom prst="rect">
            <a:avLst/>
          </a:prstGeom>
        </p:spPr>
        <p:txBody>
          <a:bodyPr bIns="9144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Показатели работы койки за 2017 год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6093296"/>
            <a:ext cx="40324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ТПОМС на 2017 год на 1-ого застрахованного: </a:t>
            </a:r>
            <a:r>
              <a:rPr lang="ru-RU" sz="1400" dirty="0" err="1" smtClean="0"/>
              <a:t>Усть-Янская</a:t>
            </a:r>
            <a:r>
              <a:rPr lang="ru-RU" sz="1400" dirty="0" smtClean="0"/>
              <a:t> ЦРБ - 42 418,19 рублей,</a:t>
            </a:r>
          </a:p>
          <a:p>
            <a:r>
              <a:rPr lang="ru-RU" sz="1400" dirty="0" err="1" smtClean="0"/>
              <a:t>Хангаласская</a:t>
            </a:r>
            <a:r>
              <a:rPr lang="ru-RU" sz="1400" dirty="0" smtClean="0"/>
              <a:t> ЦРБ – 16 689,37 рублей</a:t>
            </a:r>
            <a:endParaRPr lang="ru-RU" sz="1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3"/>
          <p:cNvGraphicFramePr>
            <a:graphicFrameLocks/>
          </p:cNvGraphicFramePr>
          <p:nvPr/>
        </p:nvGraphicFramePr>
        <p:xfrm>
          <a:off x="251520" y="116632"/>
          <a:ext cx="8640960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Содержимое 3"/>
          <p:cNvGraphicFramePr>
            <a:graphicFrameLocks/>
          </p:cNvGraphicFramePr>
          <p:nvPr/>
        </p:nvGraphicFramePr>
        <p:xfrm>
          <a:off x="179512" y="3501008"/>
          <a:ext cx="8640960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2204864"/>
            <a:ext cx="7772400" cy="1143000"/>
          </a:xfrm>
        </p:spPr>
        <p:txBody>
          <a:bodyPr/>
          <a:lstStyle/>
          <a:p>
            <a:pPr algn="ctr"/>
            <a:r>
              <a:rPr lang="ru-RU" dirty="0" err="1" smtClean="0"/>
              <a:t>Подушевое</a:t>
            </a:r>
            <a:r>
              <a:rPr lang="ru-RU" dirty="0" smtClean="0"/>
              <a:t> финансирование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91680" y="1052736"/>
            <a:ext cx="2088232" cy="13681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 smtClean="0"/>
              <a:t>Подушевой норматив финансирования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148064" y="980728"/>
            <a:ext cx="2304256" cy="13681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Коэффициент дифференциации подушевого норматива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51520" y="116632"/>
            <a:ext cx="8712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+mj-lt"/>
              </a:rPr>
              <a:t>Оплата амбулаторной медицинской помощи</a:t>
            </a:r>
            <a:endParaRPr lang="ru-RU" sz="2400" dirty="0">
              <a:latin typeface="+mj-lt"/>
            </a:endParaRPr>
          </a:p>
        </p:txBody>
      </p:sp>
      <p:sp>
        <p:nvSpPr>
          <p:cNvPr id="18" name="Умножение 17"/>
          <p:cNvSpPr/>
          <p:nvPr/>
        </p:nvSpPr>
        <p:spPr>
          <a:xfrm flipV="1">
            <a:off x="4283968" y="1556792"/>
            <a:ext cx="288032" cy="360041"/>
          </a:xfrm>
          <a:prstGeom prst="mathMultiply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 12"/>
          <p:cNvSpPr/>
          <p:nvPr/>
        </p:nvSpPr>
        <p:spPr>
          <a:xfrm rot="5400000">
            <a:off x="6048164" y="2528900"/>
            <a:ext cx="504056" cy="432048"/>
          </a:xfrm>
          <a:prstGeom prst="mathEqual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21" name="Схема 20"/>
          <p:cNvGraphicFramePr/>
          <p:nvPr/>
        </p:nvGraphicFramePr>
        <p:xfrm>
          <a:off x="323528" y="3140968"/>
          <a:ext cx="8496944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Умножение 8"/>
          <p:cNvSpPr/>
          <p:nvPr/>
        </p:nvSpPr>
        <p:spPr>
          <a:xfrm>
            <a:off x="3131840" y="3717032"/>
            <a:ext cx="216024" cy="288032"/>
          </a:xfrm>
          <a:prstGeom prst="mathMultiply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множение 9"/>
          <p:cNvSpPr/>
          <p:nvPr/>
        </p:nvSpPr>
        <p:spPr>
          <a:xfrm>
            <a:off x="5796136" y="3717032"/>
            <a:ext cx="216024" cy="288032"/>
          </a:xfrm>
          <a:prstGeom prst="mathMultiply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множение 13"/>
          <p:cNvSpPr/>
          <p:nvPr/>
        </p:nvSpPr>
        <p:spPr>
          <a:xfrm>
            <a:off x="5796136" y="5301208"/>
            <a:ext cx="216024" cy="288032"/>
          </a:xfrm>
          <a:prstGeom prst="mathMultiply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множение 14"/>
          <p:cNvSpPr/>
          <p:nvPr/>
        </p:nvSpPr>
        <p:spPr>
          <a:xfrm>
            <a:off x="8460432" y="3717032"/>
            <a:ext cx="216024" cy="288032"/>
          </a:xfrm>
          <a:prstGeom prst="mathMultiply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множение 15"/>
          <p:cNvSpPr/>
          <p:nvPr/>
        </p:nvSpPr>
        <p:spPr>
          <a:xfrm>
            <a:off x="3131840" y="5301208"/>
            <a:ext cx="216024" cy="288032"/>
          </a:xfrm>
          <a:prstGeom prst="mathMultiply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множение 18"/>
          <p:cNvSpPr/>
          <p:nvPr/>
        </p:nvSpPr>
        <p:spPr>
          <a:xfrm>
            <a:off x="395536" y="5301208"/>
            <a:ext cx="216024" cy="288032"/>
          </a:xfrm>
          <a:prstGeom prst="mathMultiply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/>
              <a:t>Особенности формирования Территориальной программы ОМС в 2018 году: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447800"/>
            <a:ext cx="8075240" cy="45720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Долг СМО на 01.01.2018г. учтен в распределении Территориальной программы ОМС решением Комиссии по разработке ТПОМС от 16.02.2018г.;</a:t>
            </a:r>
          </a:p>
          <a:p>
            <a:r>
              <a:rPr lang="ru-RU" dirty="0" smtClean="0"/>
              <a:t>При расчете </a:t>
            </a:r>
            <a:r>
              <a:rPr lang="ru-RU" dirty="0" err="1" smtClean="0"/>
              <a:t>подушевого</a:t>
            </a:r>
            <a:r>
              <a:rPr lang="ru-RU" dirty="0" smtClean="0"/>
              <a:t> норматива финансирования АПП и СМП учтен к зарплате, учитывающий достижение показателей «дорожной карты»;</a:t>
            </a:r>
          </a:p>
          <a:p>
            <a:r>
              <a:rPr lang="ru-RU" dirty="0" smtClean="0"/>
              <a:t>Переход на </a:t>
            </a:r>
            <a:r>
              <a:rPr lang="ru-RU" dirty="0" err="1" smtClean="0"/>
              <a:t>подушевое</a:t>
            </a:r>
            <a:r>
              <a:rPr lang="ru-RU" dirty="0" smtClean="0"/>
              <a:t> финансирование медицинской помощи, оказываемой в стационарных условиях и условиях дневного стационара МО, расположенных в северных, арктических районах;</a:t>
            </a:r>
          </a:p>
          <a:p>
            <a:r>
              <a:rPr lang="ru-RU" dirty="0" smtClean="0"/>
              <a:t>Изменение перечня МО, финансируемых по доп.коду 30.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Особенности </a:t>
            </a:r>
            <a:r>
              <a:rPr lang="ru-RU" sz="2000" dirty="0" err="1" smtClean="0"/>
              <a:t>подушевого</a:t>
            </a:r>
            <a:r>
              <a:rPr lang="ru-RU" sz="2000" dirty="0" smtClean="0"/>
              <a:t> финансирования </a:t>
            </a:r>
            <a:r>
              <a:rPr lang="ru-RU" sz="2000" dirty="0" smtClean="0"/>
              <a:t>медицинской помощи, оказываемой в стационарных условиях и условиях дневного стационара МО, расположенных в северных, арктических районах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0" y="1412776"/>
          <a:ext cx="8640960" cy="5221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ятиугольник 5"/>
          <p:cNvSpPr/>
          <p:nvPr/>
        </p:nvSpPr>
        <p:spPr>
          <a:xfrm>
            <a:off x="3851920" y="5301208"/>
            <a:ext cx="1080120" cy="792088"/>
          </a:xfrm>
          <a:prstGeom prst="homePlat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Аванс ≤ реестры КПГ/КСГ</a:t>
            </a:r>
            <a:endParaRPr lang="ru-RU" sz="12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Расчет </a:t>
            </a:r>
            <a:r>
              <a:rPr lang="ru-RU" sz="2000" dirty="0" err="1" smtClean="0"/>
              <a:t>подушевого</a:t>
            </a:r>
            <a:r>
              <a:rPr lang="ru-RU" sz="2000" dirty="0" smtClean="0"/>
              <a:t> финансирования медицинской </a:t>
            </a:r>
            <a:r>
              <a:rPr lang="ru-RU" sz="2000" dirty="0" smtClean="0"/>
              <a:t>помощи, оказываемой в стационарных условиях и условиях дневного стационара МО, расположенных в северных, арктических районах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79512" y="1268760"/>
          <a:ext cx="8712968" cy="1872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верх 4"/>
          <p:cNvSpPr/>
          <p:nvPr/>
        </p:nvSpPr>
        <p:spPr>
          <a:xfrm>
            <a:off x="2843808" y="2996952"/>
            <a:ext cx="936104" cy="576064"/>
          </a:xfrm>
          <a:prstGeom prst="up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Схема 5"/>
          <p:cNvGraphicFramePr/>
          <p:nvPr/>
        </p:nvGraphicFramePr>
        <p:xfrm>
          <a:off x="251520" y="3717032"/>
          <a:ext cx="8568952" cy="1008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7" name="Схема 6"/>
          <p:cNvGraphicFramePr/>
          <p:nvPr/>
        </p:nvGraphicFramePr>
        <p:xfrm>
          <a:off x="251520" y="5229200"/>
          <a:ext cx="8568952" cy="1628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067944" y="4797152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ИЛИ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72400" cy="1143000"/>
          </a:xfrm>
        </p:spPr>
        <p:txBody>
          <a:bodyPr/>
          <a:lstStyle/>
          <a:p>
            <a:pPr algn="ctr"/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55576" y="1556792"/>
            <a:ext cx="7772400" cy="417497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На основе анализа деятельности МО подготовить:</a:t>
            </a:r>
          </a:p>
          <a:p>
            <a:r>
              <a:rPr lang="ru-RU" dirty="0" smtClean="0"/>
              <a:t>рекомендации для отдельных МО по оптимизации расходов, минимизации затрат и эффективному использованию средств ОМС; </a:t>
            </a:r>
          </a:p>
          <a:p>
            <a:pPr lvl="0"/>
            <a:r>
              <a:rPr lang="ru-RU" dirty="0" smtClean="0"/>
              <a:t>предложения по принятию МЗ РС(Я) управленческих решений;</a:t>
            </a:r>
          </a:p>
          <a:p>
            <a:pPr lvl="0"/>
            <a:r>
              <a:rPr lang="ru-RU" dirty="0" smtClean="0"/>
              <a:t>формирование тарифов на оплату медицинской помощи и тарифной политики с учетом модели затрат МО по группам районов;</a:t>
            </a:r>
          </a:p>
          <a:p>
            <a:r>
              <a:rPr lang="ru-RU" dirty="0" smtClean="0"/>
              <a:t> распределение Территориальной программы ОМС с учетом модели затрат МО по группам районов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Приоритеты на 2018 год: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052736"/>
            <a:ext cx="8219256" cy="5256584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Реализация мер по обеспечению сбалансированности объема медицинской помощи и ее финансового обеспечения по Территориальной программе ОМС:</a:t>
            </a:r>
          </a:p>
          <a:p>
            <a:pPr marL="514350" lvl="1" indent="-514350">
              <a:spcBef>
                <a:spcPts val="580"/>
              </a:spcBef>
              <a:buClr>
                <a:schemeClr val="accent1"/>
              </a:buClr>
              <a:buFontTx/>
              <a:buChar char="-"/>
            </a:pPr>
            <a:r>
              <a:rPr lang="ru-RU" sz="1700" dirty="0" smtClean="0"/>
              <a:t>Поэтапное приведение объемов стационарной помощи к федеральным нормативам (сокращение объемов стационарной помощи);</a:t>
            </a:r>
          </a:p>
          <a:p>
            <a:pPr marL="514350" lvl="1" indent="-514350">
              <a:spcBef>
                <a:spcPts val="580"/>
              </a:spcBef>
              <a:buClr>
                <a:schemeClr val="accent1"/>
              </a:buClr>
              <a:buFontTx/>
              <a:buChar char="-"/>
            </a:pPr>
            <a:r>
              <a:rPr lang="ru-RU" sz="1700" dirty="0" smtClean="0"/>
              <a:t>Системный анализ финансового обеспечения ТПОМС в целях принятия управленческих решений  по оптимизации расходов медицинских организаций;</a:t>
            </a:r>
          </a:p>
          <a:p>
            <a:pPr marL="514350" lvl="1" indent="-514350">
              <a:spcBef>
                <a:spcPts val="580"/>
              </a:spcBef>
              <a:buClr>
                <a:schemeClr val="accent1"/>
              </a:buClr>
              <a:buFontTx/>
              <a:buChar char="-"/>
            </a:pPr>
            <a:r>
              <a:rPr lang="ru-RU" sz="1700" dirty="0" smtClean="0"/>
              <a:t>Контроль расходов МО через структуру тарифа (аренда, медикаменты, питание);</a:t>
            </a:r>
          </a:p>
          <a:p>
            <a:pPr marL="514350" indent="-514350">
              <a:buAutoNum type="arabicPeriod"/>
            </a:pPr>
            <a:r>
              <a:rPr lang="ru-RU" dirty="0" smtClean="0"/>
              <a:t>Мониторинг и контроль показателей «Дорожной карты»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2348880"/>
            <a:ext cx="7772400" cy="1143000"/>
          </a:xfrm>
        </p:spPr>
        <p:txBody>
          <a:bodyPr/>
          <a:lstStyle/>
          <a:p>
            <a:pPr algn="ctr"/>
            <a:r>
              <a:rPr lang="ru-RU" dirty="0" smtClean="0"/>
              <a:t>Благодарю за внимание!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7724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/>
              <a:t>Среднемесячная зарплата медицинских работников ГБУ РС(Я)</a:t>
            </a:r>
            <a:br>
              <a:rPr lang="ru-RU" sz="2400" dirty="0" smtClean="0"/>
            </a:br>
            <a:r>
              <a:rPr lang="ru-RU" sz="2400" dirty="0" smtClean="0"/>
              <a:t> за октябрь-декабрь 2017 года, руб.</a:t>
            </a:r>
            <a:endParaRPr lang="ru-RU" sz="2400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339752" y="548680"/>
          <a:ext cx="6552728" cy="2320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95536" y="2852936"/>
          <a:ext cx="7344817" cy="9144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088232"/>
                <a:gridCol w="1725421"/>
                <a:gridCol w="1765581"/>
                <a:gridCol w="1765583"/>
              </a:tblGrid>
              <a:tr h="24830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Факт, всего </a:t>
                      </a:r>
                    </a:p>
                    <a:p>
                      <a:r>
                        <a:rPr lang="ru-RU" sz="1000" dirty="0" smtClean="0"/>
                        <a:t>(к ср/мес.доходу</a:t>
                      </a:r>
                      <a:r>
                        <a:rPr lang="ru-RU" sz="1000" baseline="0" dirty="0" smtClean="0"/>
                        <a:t> по РС(Я))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109,9%</a:t>
                      </a:r>
                    </a:p>
                    <a:p>
                      <a:pPr algn="ctr"/>
                      <a:r>
                        <a:rPr lang="ru-RU" sz="1200" dirty="0" smtClean="0"/>
                        <a:t>(196,7%)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109,9%</a:t>
                      </a:r>
                    </a:p>
                    <a:p>
                      <a:pPr algn="ctr"/>
                      <a:r>
                        <a:rPr lang="ru-RU" sz="1200" dirty="0" smtClean="0"/>
                        <a:t>(98,2%)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100,8%</a:t>
                      </a:r>
                    </a:p>
                    <a:p>
                      <a:pPr algn="ctr"/>
                      <a:r>
                        <a:rPr lang="ru-RU" sz="1200" dirty="0" smtClean="0"/>
                        <a:t>(80,6%)</a:t>
                      </a:r>
                      <a:endParaRPr lang="ru-RU" sz="1200" dirty="0"/>
                    </a:p>
                  </a:txBody>
                  <a:tcPr/>
                </a:tc>
              </a:tr>
              <a:tr h="255752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в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т.ч. ОМС </a:t>
                      </a:r>
                    </a:p>
                    <a:p>
                      <a:r>
                        <a:rPr lang="ru-RU" sz="1000" dirty="0" smtClean="0"/>
                        <a:t>(к ср/мес.доходу</a:t>
                      </a:r>
                      <a:r>
                        <a:rPr lang="ru-RU" sz="1000" baseline="0" dirty="0" smtClean="0"/>
                        <a:t> по РС(Я))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105,7%</a:t>
                      </a:r>
                    </a:p>
                    <a:p>
                      <a:pPr algn="ctr"/>
                      <a:r>
                        <a:rPr lang="ru-RU" sz="1200" dirty="0" smtClean="0"/>
                        <a:t>(190,2%)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105,7%</a:t>
                      </a:r>
                    </a:p>
                    <a:p>
                      <a:pPr algn="ctr"/>
                      <a:r>
                        <a:rPr lang="ru-RU" sz="1200" dirty="0" smtClean="0"/>
                        <a:t>(95,1%)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98,4%</a:t>
                      </a:r>
                    </a:p>
                    <a:p>
                      <a:pPr algn="ctr"/>
                      <a:r>
                        <a:rPr lang="ru-RU" sz="1200" dirty="0" smtClean="0"/>
                        <a:t>(80,6%)</a:t>
                      </a:r>
                      <a:endParaRPr lang="ru-RU" sz="1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07504" y="3861048"/>
          <a:ext cx="8928992" cy="2866216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728192"/>
                <a:gridCol w="1008112"/>
                <a:gridCol w="1008112"/>
                <a:gridCol w="1080120"/>
                <a:gridCol w="1008112"/>
                <a:gridCol w="1080120"/>
                <a:gridCol w="1008112"/>
                <a:gridCol w="1008112"/>
              </a:tblGrid>
              <a:tr h="360040">
                <a:tc rowSpan="2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ДК</a:t>
                      </a:r>
                      <a:endParaRPr lang="ru-RU" sz="1400" b="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октябрь</a:t>
                      </a:r>
                      <a:endParaRPr lang="ru-RU" sz="1400" b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ноябрь</a:t>
                      </a:r>
                      <a:endParaRPr lang="ru-RU" sz="1400" b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декабрь</a:t>
                      </a:r>
                      <a:endParaRPr lang="ru-RU" sz="1400" b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8803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всего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в т.ч. ОМС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всего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в т.ч. ОМС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всего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в т.ч. ОМС</a:t>
                      </a:r>
                      <a:endParaRPr lang="ru-RU" sz="1400" dirty="0"/>
                    </a:p>
                  </a:txBody>
                  <a:tcPr anchor="ctr"/>
                </a:tc>
              </a:tr>
              <a:tr h="30519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Врачи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100 782,0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104 247,2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104 435,1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101 785,0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107 051,6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115 975,0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108 063,8</a:t>
                      </a:r>
                      <a:endParaRPr lang="ru-RU" sz="1400" dirty="0"/>
                    </a:p>
                  </a:txBody>
                  <a:tcPr/>
                </a:tc>
              </a:tr>
              <a:tr h="305192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% к ср/мес. доходу по РС(Я) – 55 990,0 руб.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180%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186,2%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186,5%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181,8%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191,2%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207,1%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193%</a:t>
                      </a:r>
                      <a:endParaRPr lang="ru-RU" sz="1400" dirty="0"/>
                    </a:p>
                  </a:txBody>
                  <a:tcPr/>
                </a:tc>
              </a:tr>
              <a:tr h="35659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СМП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50 391,0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52 952,0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51 783,0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51 623,0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52 541,0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58 800,4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55 450,0</a:t>
                      </a:r>
                      <a:endParaRPr lang="ru-RU" sz="1400" dirty="0"/>
                    </a:p>
                  </a:txBody>
                  <a:tcPr/>
                </a:tc>
              </a:tr>
              <a:tr h="3561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% к ср/мес. доходу по РС(Я) – 55 990,0 руб.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90%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94,6%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92,5%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92,2%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93,8%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105%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99%</a:t>
                      </a:r>
                      <a:endParaRPr lang="ru-RU" sz="1400" dirty="0"/>
                    </a:p>
                  </a:txBody>
                  <a:tcPr/>
                </a:tc>
              </a:tr>
              <a:tr h="35087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ММП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44 792,0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45 002,0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42 894,6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44 980,0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44 397,8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46 139,5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44 016,6</a:t>
                      </a:r>
                      <a:endParaRPr lang="ru-RU" sz="1400" dirty="0"/>
                    </a:p>
                  </a:txBody>
                  <a:tcPr/>
                </a:tc>
              </a:tr>
              <a:tr h="3508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/>
                        <a:t>% к ср/мес. доходу по РС(Я) – 55 990,0 руб.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80%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80,4%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76,6%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80,3%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79,3%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82,4%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78,6%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50800" y="50801"/>
          <a:ext cx="4398392" cy="24420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Object 2"/>
          <p:cNvGraphicFramePr>
            <a:graphicFrameLocks noChangeAspect="1"/>
          </p:cNvGraphicFramePr>
          <p:nvPr/>
        </p:nvGraphicFramePr>
        <p:xfrm>
          <a:off x="4644008" y="-99392"/>
          <a:ext cx="4398392" cy="2492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107504" y="2276872"/>
          <a:ext cx="4398392" cy="22322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Object 2"/>
          <p:cNvGraphicFramePr>
            <a:graphicFrameLocks noChangeAspect="1"/>
          </p:cNvGraphicFramePr>
          <p:nvPr/>
        </p:nvGraphicFramePr>
        <p:xfrm>
          <a:off x="4745608" y="2204864"/>
          <a:ext cx="4398392" cy="22322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9" name="Object 2"/>
          <p:cNvGraphicFramePr>
            <a:graphicFrameLocks noChangeAspect="1"/>
          </p:cNvGraphicFramePr>
          <p:nvPr/>
        </p:nvGraphicFramePr>
        <p:xfrm>
          <a:off x="251520" y="4509120"/>
          <a:ext cx="4398392" cy="22322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0" name="Object 2"/>
          <p:cNvGraphicFramePr>
            <a:graphicFrameLocks noChangeAspect="1"/>
          </p:cNvGraphicFramePr>
          <p:nvPr/>
        </p:nvGraphicFramePr>
        <p:xfrm>
          <a:off x="4644008" y="4509120"/>
          <a:ext cx="4398392" cy="22322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124532" cy="666882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ru-RU" sz="2000" dirty="0">
                <a:latin typeface="Calibri (Заголовки)"/>
              </a:rPr>
              <a:t>Сравнение </a:t>
            </a:r>
            <a:r>
              <a:rPr lang="ru-RU" sz="2000" dirty="0" smtClean="0">
                <a:latin typeface="Calibri (Заголовки)"/>
              </a:rPr>
              <a:t>нормативов </a:t>
            </a:r>
            <a:r>
              <a:rPr lang="ru-RU" sz="2000" dirty="0">
                <a:latin typeface="Calibri (Заголовки)"/>
              </a:rPr>
              <a:t>объема медицинской помощи </a:t>
            </a:r>
            <a:r>
              <a:rPr lang="ru-RU" sz="2000" dirty="0" smtClean="0">
                <a:latin typeface="Calibri (Заголовки)"/>
              </a:rPr>
              <a:t>по </a:t>
            </a:r>
            <a:r>
              <a:rPr lang="ru-RU" sz="2000" dirty="0">
                <a:latin typeface="Calibri (Заголовки)"/>
              </a:rPr>
              <a:t>ее </a:t>
            </a:r>
            <a:r>
              <a:rPr lang="ru-RU" sz="2000" dirty="0" smtClean="0">
                <a:latin typeface="Calibri (Заголовки)"/>
              </a:rPr>
              <a:t>видам </a:t>
            </a:r>
            <a:br>
              <a:rPr lang="ru-RU" sz="2000" dirty="0" smtClean="0">
                <a:latin typeface="Calibri (Заголовки)"/>
              </a:rPr>
            </a:br>
            <a:r>
              <a:rPr lang="ru-RU" sz="2000" dirty="0" smtClean="0">
                <a:latin typeface="Calibri (Заголовки)"/>
              </a:rPr>
              <a:t>в расчете на 1 застрахованное лицо 2016-2018г.г.</a:t>
            </a:r>
            <a:endParaRPr lang="ru-RU" sz="2000" dirty="0">
              <a:latin typeface="Calibri (Заголовки)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18268136"/>
              </p:ext>
            </p:extLst>
          </p:nvPr>
        </p:nvGraphicFramePr>
        <p:xfrm>
          <a:off x="323528" y="764704"/>
          <a:ext cx="8534754" cy="572200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456384"/>
                <a:gridCol w="851574"/>
                <a:gridCol w="948626"/>
                <a:gridCol w="1089770"/>
                <a:gridCol w="1058092"/>
                <a:gridCol w="1130308"/>
              </a:tblGrid>
              <a:tr h="8888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Cambria (Основной текст)"/>
                        </a:rPr>
                        <a:t>Единица объема медицинской помощи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Cambria (Основной текст)"/>
                      </a:endParaRPr>
                    </a:p>
                  </a:txBody>
                  <a:tcPr marL="5551" marR="5551" marT="555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Cambria (Основной текст)"/>
                        </a:rPr>
                        <a:t>2016 </a:t>
                      </a:r>
                      <a:r>
                        <a:rPr lang="ru-RU" sz="1400" u="none" strike="noStrike" dirty="0">
                          <a:effectLst/>
                          <a:latin typeface="Cambria (Основной текст)"/>
                        </a:rPr>
                        <a:t>г.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Cambria (Основной текст)"/>
                      </a:endParaRPr>
                    </a:p>
                  </a:txBody>
                  <a:tcPr marL="5551" marR="5551" marT="555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Cambria (Основной текст)"/>
                        </a:rPr>
                        <a:t>2017 </a:t>
                      </a:r>
                      <a:r>
                        <a:rPr lang="ru-RU" sz="1400" u="none" strike="noStrike" dirty="0">
                          <a:effectLst/>
                          <a:latin typeface="Cambria (Основной текст)"/>
                        </a:rPr>
                        <a:t>г.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Cambria (Основной текст)"/>
                      </a:endParaRPr>
                    </a:p>
                  </a:txBody>
                  <a:tcPr marL="5551" marR="5551" marT="555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err="1" smtClean="0">
                          <a:effectLst/>
                          <a:latin typeface="Cambria (Основной текст)"/>
                        </a:rPr>
                        <a:t>Откл-е</a:t>
                      </a:r>
                      <a:r>
                        <a:rPr lang="ru-RU" sz="1400" u="none" strike="noStrike" dirty="0" smtClean="0">
                          <a:effectLst/>
                          <a:latin typeface="Cambria (Основной текст)"/>
                        </a:rPr>
                        <a:t> к </a:t>
                      </a:r>
                      <a:r>
                        <a:rPr lang="ru-RU" sz="1400" u="none" strike="noStrike" dirty="0" err="1" smtClean="0">
                          <a:effectLst/>
                          <a:latin typeface="Cambria (Основной текст)"/>
                        </a:rPr>
                        <a:t>предыд</a:t>
                      </a:r>
                      <a:r>
                        <a:rPr lang="ru-RU" sz="1400" u="none" strike="noStrike" dirty="0" smtClean="0">
                          <a:effectLst/>
                          <a:latin typeface="Cambria (Основной текст)"/>
                        </a:rPr>
                        <a:t>. году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Cambria (Основной текст)"/>
                      </a:endParaRPr>
                    </a:p>
                  </a:txBody>
                  <a:tcPr marL="5551" marR="5551" marT="555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Cambria (Основной текст)"/>
                        </a:rPr>
                        <a:t>2018 </a:t>
                      </a:r>
                      <a:r>
                        <a:rPr lang="ru-RU" sz="1400" u="none" strike="noStrike" dirty="0">
                          <a:effectLst/>
                          <a:latin typeface="Cambria (Основной текст)"/>
                        </a:rPr>
                        <a:t>г.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Cambria (Основной текст)"/>
                      </a:endParaRPr>
                    </a:p>
                  </a:txBody>
                  <a:tcPr marL="5551" marR="5551" marT="555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err="1" smtClean="0">
                          <a:effectLst/>
                          <a:latin typeface="Cambria (Основной текст)"/>
                        </a:rPr>
                        <a:t>Откл-е</a:t>
                      </a:r>
                      <a:r>
                        <a:rPr lang="ru-RU" sz="1400" u="none" strike="noStrike" dirty="0" smtClean="0">
                          <a:effectLst/>
                          <a:latin typeface="Cambria (Основной текст)"/>
                        </a:rPr>
                        <a:t> к </a:t>
                      </a:r>
                      <a:r>
                        <a:rPr lang="ru-RU" sz="1400" u="none" strike="noStrike" dirty="0" err="1" smtClean="0">
                          <a:effectLst/>
                          <a:latin typeface="Cambria (Основной текст)"/>
                        </a:rPr>
                        <a:t>предыд</a:t>
                      </a:r>
                      <a:r>
                        <a:rPr lang="ru-RU" sz="1400" u="none" strike="noStrike" dirty="0" smtClean="0">
                          <a:effectLst/>
                          <a:latin typeface="Cambria (Основной текст)"/>
                        </a:rPr>
                        <a:t>. году</a:t>
                      </a:r>
                      <a:endParaRPr lang="ru-RU" sz="1400" dirty="0">
                        <a:latin typeface="Cambria (Основной текст)"/>
                      </a:endParaRPr>
                    </a:p>
                  </a:txBody>
                  <a:tcPr marL="5551" marR="5551" marT="5551" marB="0" anchor="ctr"/>
                </a:tc>
              </a:tr>
              <a:tr h="444407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smtClean="0">
                          <a:effectLst/>
                        </a:rPr>
                        <a:t>Вызов скорой медпомощи</a:t>
                      </a:r>
                      <a:endParaRPr lang="ru-RU" sz="1800" b="0" i="0" u="none" strike="noStrike" dirty="0">
                        <a:effectLst/>
                        <a:latin typeface="Arial"/>
                      </a:endParaRPr>
                    </a:p>
                  </a:txBody>
                  <a:tcPr marL="5551" marR="5551" marT="5551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0,300</a:t>
                      </a:r>
                      <a:endParaRPr lang="ru-RU" sz="1800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0,300</a:t>
                      </a:r>
                      <a:endParaRPr lang="ru-RU" sz="1800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 smtClean="0">
                          <a:effectLst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0,300</a:t>
                      </a:r>
                      <a:endParaRPr lang="ru-RU" sz="1800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 smtClean="0">
                          <a:effectLst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619126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smtClean="0">
                          <a:effectLst/>
                        </a:rPr>
                        <a:t>Посещение с </a:t>
                      </a:r>
                      <a:r>
                        <a:rPr lang="ru-RU" sz="1800" u="none" strike="noStrike" dirty="0">
                          <a:effectLst/>
                        </a:rPr>
                        <a:t>профилактической </a:t>
                      </a:r>
                      <a:r>
                        <a:rPr lang="ru-RU" sz="1800" u="none" strike="noStrike" dirty="0" smtClean="0">
                          <a:effectLst/>
                        </a:rPr>
                        <a:t>целью</a:t>
                      </a:r>
                      <a:endParaRPr lang="ru-RU" sz="1800" b="0" i="0" u="none" strike="noStrike" dirty="0">
                        <a:effectLst/>
                        <a:latin typeface="Arial"/>
                      </a:endParaRPr>
                    </a:p>
                  </a:txBody>
                  <a:tcPr marL="5551" marR="5551" marT="5551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2,350</a:t>
                      </a:r>
                      <a:endParaRPr lang="ru-RU" sz="1800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2,350</a:t>
                      </a:r>
                      <a:endParaRPr lang="ru-RU" sz="1800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 smtClean="0">
                          <a:effectLst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2,350</a:t>
                      </a:r>
                      <a:endParaRPr lang="ru-RU" sz="1800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 smtClean="0">
                          <a:effectLst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619126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smtClean="0">
                          <a:effectLst/>
                        </a:rPr>
                        <a:t>Обращение по поводу заболевания</a:t>
                      </a:r>
                      <a:endParaRPr lang="ru-RU" sz="1800" b="0" i="0" u="none" strike="noStrike" dirty="0">
                        <a:effectLst/>
                        <a:latin typeface="Arial"/>
                      </a:endParaRPr>
                    </a:p>
                  </a:txBody>
                  <a:tcPr marL="5551" marR="5551" marT="5551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1,980</a:t>
                      </a:r>
                      <a:endParaRPr lang="ru-RU" sz="1800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1,980</a:t>
                      </a:r>
                      <a:endParaRPr lang="ru-RU" sz="1800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 smtClean="0">
                          <a:effectLst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1,980</a:t>
                      </a:r>
                      <a:endParaRPr lang="ru-RU" sz="1800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 smtClean="0">
                          <a:effectLst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57485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smtClean="0">
                          <a:effectLst/>
                        </a:rPr>
                        <a:t>Посещение в </a:t>
                      </a:r>
                      <a:r>
                        <a:rPr lang="ru-RU" sz="1800" u="none" strike="noStrike" dirty="0">
                          <a:effectLst/>
                        </a:rPr>
                        <a:t>неотложной </a:t>
                      </a:r>
                      <a:r>
                        <a:rPr lang="ru-RU" sz="1800" u="none" strike="noStrike" dirty="0" smtClean="0">
                          <a:effectLst/>
                        </a:rPr>
                        <a:t>форме</a:t>
                      </a:r>
                      <a:endParaRPr lang="ru-RU" sz="1800" b="0" i="0" u="none" strike="noStrike" dirty="0">
                        <a:effectLst/>
                        <a:latin typeface="Arial"/>
                      </a:endParaRPr>
                    </a:p>
                  </a:txBody>
                  <a:tcPr marL="5551" marR="5551" marT="5551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0,560</a:t>
                      </a:r>
                      <a:endParaRPr lang="ru-RU" sz="1800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0,560</a:t>
                      </a:r>
                      <a:endParaRPr lang="ru-RU" sz="1800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 smtClean="0">
                          <a:effectLst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0,560</a:t>
                      </a:r>
                      <a:endParaRPr lang="ru-RU" sz="1800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 smtClean="0">
                          <a:effectLst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5719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smtClean="0">
                          <a:solidFill>
                            <a:srgbClr val="C00000"/>
                          </a:solidFill>
                          <a:effectLst/>
                        </a:rPr>
                        <a:t>Случай госпитализации (РФ)</a:t>
                      </a:r>
                    </a:p>
                  </a:txBody>
                  <a:tcPr marL="5551" marR="5551" marT="5551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solidFill>
                            <a:srgbClr val="C00000"/>
                          </a:solidFill>
                        </a:rPr>
                        <a:t>0,17214</a:t>
                      </a:r>
                      <a:endParaRPr lang="ru-RU" sz="1800" i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solidFill>
                            <a:srgbClr val="C00000"/>
                          </a:solidFill>
                          <a:latin typeface="+mn-lt"/>
                        </a:rPr>
                        <a:t>0,17233</a:t>
                      </a:r>
                      <a:endParaRPr lang="ru-RU" sz="1800" i="1" dirty="0">
                        <a:solidFill>
                          <a:srgbClr val="C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 smtClean="0">
                          <a:solidFill>
                            <a:srgbClr val="C00000"/>
                          </a:solidFill>
                          <a:effectLst/>
                        </a:rPr>
                        <a:t>0,00019</a:t>
                      </a:r>
                      <a:endParaRPr lang="ru-RU" sz="1800" b="0" i="0" u="none" strike="noStrike" dirty="0">
                        <a:solidFill>
                          <a:srgbClr val="C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solidFill>
                            <a:srgbClr val="C00000"/>
                          </a:solidFill>
                          <a:latin typeface="+mn-lt"/>
                        </a:rPr>
                        <a:t>0,17235</a:t>
                      </a:r>
                      <a:endParaRPr lang="ru-RU" sz="1800" i="1" dirty="0">
                        <a:solidFill>
                          <a:srgbClr val="C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 smtClean="0">
                          <a:solidFill>
                            <a:srgbClr val="C00000"/>
                          </a:solidFill>
                          <a:effectLst/>
                          <a:latin typeface="Cambria" pitchFamily="18" charset="0"/>
                        </a:rPr>
                        <a:t>0</a:t>
                      </a:r>
                      <a:r>
                        <a:rPr lang="ru-RU" sz="1800" u="none" strike="noStrike" dirty="0" smtClean="0">
                          <a:solidFill>
                            <a:srgbClr val="C00000"/>
                          </a:solidFill>
                          <a:effectLst/>
                          <a:latin typeface="Cambria" pitchFamily="18" charset="0"/>
                        </a:rPr>
                        <a:t>,</a:t>
                      </a:r>
                      <a:r>
                        <a:rPr lang="en-US" sz="1800" u="none" strike="noStrike" dirty="0" smtClean="0">
                          <a:solidFill>
                            <a:srgbClr val="C00000"/>
                          </a:solidFill>
                          <a:effectLst/>
                          <a:latin typeface="Cambria" pitchFamily="18" charset="0"/>
                        </a:rPr>
                        <a:t>000</a:t>
                      </a:r>
                      <a:r>
                        <a:rPr lang="ru-RU" sz="1800" u="none" strike="noStrike" dirty="0" smtClean="0">
                          <a:solidFill>
                            <a:srgbClr val="C00000"/>
                          </a:solidFill>
                          <a:effectLst/>
                          <a:latin typeface="Cambria" pitchFamily="18" charset="0"/>
                        </a:rPr>
                        <a:t>02</a:t>
                      </a:r>
                      <a:endParaRPr lang="ru-RU" sz="1800" b="0" i="0" u="none" strike="noStrike" dirty="0">
                        <a:solidFill>
                          <a:srgbClr val="C00000"/>
                        </a:solidFill>
                        <a:effectLst/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14251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dirty="0" smtClean="0">
                          <a:solidFill>
                            <a:srgbClr val="C00000"/>
                          </a:solidFill>
                          <a:effectLst/>
                        </a:rPr>
                        <a:t>Случай госпитализации (РС(Я))</a:t>
                      </a:r>
                    </a:p>
                  </a:txBody>
                  <a:tcPr marL="5551" marR="5551" marT="5551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i="0" dirty="0" smtClean="0">
                          <a:solidFill>
                            <a:srgbClr val="C00000"/>
                          </a:solidFill>
                          <a:latin typeface="+mn-lt"/>
                          <a:cs typeface="Arial" pitchFamily="34" charset="0"/>
                        </a:rPr>
                        <a:t>0,217</a:t>
                      </a:r>
                      <a:endParaRPr lang="ru-RU" sz="1800" i="0" dirty="0">
                        <a:solidFill>
                          <a:srgbClr val="C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i="0" dirty="0" smtClean="0">
                          <a:solidFill>
                            <a:srgbClr val="C00000"/>
                          </a:solidFill>
                          <a:latin typeface="+mn-lt"/>
                          <a:cs typeface="Arial" pitchFamily="34" charset="0"/>
                        </a:rPr>
                        <a:t>0,215</a:t>
                      </a:r>
                      <a:endParaRPr lang="ru-RU" sz="1800" i="0" dirty="0">
                        <a:solidFill>
                          <a:srgbClr val="C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-0,002</a:t>
                      </a:r>
                      <a:endParaRPr lang="ru-RU" sz="18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i="0" dirty="0" smtClean="0">
                          <a:solidFill>
                            <a:srgbClr val="C00000"/>
                          </a:solidFill>
                          <a:latin typeface="+mn-lt"/>
                          <a:cs typeface="Arial" pitchFamily="34" charset="0"/>
                        </a:rPr>
                        <a:t>0,213</a:t>
                      </a:r>
                      <a:endParaRPr lang="ru-RU" sz="1800" i="0" dirty="0">
                        <a:solidFill>
                          <a:srgbClr val="C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-0,002</a:t>
                      </a:r>
                      <a:endParaRPr lang="ru-RU" sz="18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Отклонение, в %</a:t>
                      </a:r>
                      <a:endParaRPr lang="ru-RU" sz="18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</a:endParaRPr>
                    </a:p>
                  </a:txBody>
                  <a:tcPr marL="5551" marR="5551" marT="5551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i="0" dirty="0" smtClean="0">
                          <a:solidFill>
                            <a:srgbClr val="C00000"/>
                          </a:solidFill>
                          <a:latin typeface="+mn-lt"/>
                          <a:cs typeface="Arial" pitchFamily="34" charset="0"/>
                        </a:rPr>
                        <a:t>26,1</a:t>
                      </a:r>
                      <a:endParaRPr lang="ru-RU" sz="1800" i="0" dirty="0">
                        <a:solidFill>
                          <a:srgbClr val="C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i="0" dirty="0" smtClean="0">
                          <a:solidFill>
                            <a:srgbClr val="C00000"/>
                          </a:solidFill>
                          <a:latin typeface="+mn-lt"/>
                          <a:cs typeface="Arial" pitchFamily="34" charset="0"/>
                        </a:rPr>
                        <a:t>24,8</a:t>
                      </a:r>
                      <a:endParaRPr lang="ru-RU" sz="1800" i="0" dirty="0">
                        <a:solidFill>
                          <a:srgbClr val="C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ru-RU" sz="18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i="0" dirty="0" smtClean="0">
                          <a:solidFill>
                            <a:srgbClr val="C00000"/>
                          </a:solidFill>
                          <a:latin typeface="+mn-lt"/>
                          <a:cs typeface="Arial" pitchFamily="34" charset="0"/>
                        </a:rPr>
                        <a:t>23,6</a:t>
                      </a:r>
                      <a:endParaRPr lang="ru-RU" sz="1800" i="0" dirty="0">
                        <a:solidFill>
                          <a:srgbClr val="C00000"/>
                        </a:solidFill>
                        <a:latin typeface="+mn-lt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ru-RU" sz="18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619126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smtClean="0">
                          <a:effectLst/>
                        </a:rPr>
                        <a:t>Койко-день медицинской</a:t>
                      </a:r>
                      <a:r>
                        <a:rPr lang="ru-RU" sz="1800" u="none" strike="noStrike" baseline="0" dirty="0" smtClean="0">
                          <a:effectLst/>
                        </a:rPr>
                        <a:t> реабилитации</a:t>
                      </a:r>
                      <a:endParaRPr lang="ru-RU" sz="1800" b="0" i="0" u="none" strike="noStrike" dirty="0">
                        <a:effectLst/>
                        <a:latin typeface="Arial"/>
                      </a:endParaRPr>
                    </a:p>
                  </a:txBody>
                  <a:tcPr marL="5551" marR="5551" marT="5551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i="0" dirty="0" smtClean="0">
                          <a:latin typeface="+mn-lt"/>
                        </a:rPr>
                        <a:t>0,039</a:t>
                      </a:r>
                      <a:endParaRPr lang="ru-RU" sz="1800" i="0" dirty="0">
                        <a:latin typeface="+mn-lt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i="0" dirty="0" smtClean="0">
                          <a:latin typeface="+mn-lt"/>
                        </a:rPr>
                        <a:t>0,039</a:t>
                      </a:r>
                      <a:endParaRPr lang="ru-RU" sz="1800" i="0" dirty="0">
                        <a:latin typeface="+mn-lt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i="0" u="none" strike="noStrike" dirty="0" smtClean="0">
                          <a:effectLst/>
                          <a:latin typeface="Cambria" pitchFamily="18" charset="0"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i="0" dirty="0" smtClean="0">
                          <a:latin typeface="+mn-lt"/>
                        </a:rPr>
                        <a:t>0,039</a:t>
                      </a:r>
                      <a:endParaRPr lang="ru-RU" sz="1800" i="0" dirty="0">
                        <a:latin typeface="+mn-lt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i="0" u="none" strike="noStrike" dirty="0" smtClean="0">
                          <a:effectLst/>
                          <a:latin typeface="+mn-lt"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9532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baseline="0" dirty="0" err="1" smtClean="0">
                          <a:effectLst/>
                        </a:rPr>
                        <a:t>Пациенто-день</a:t>
                      </a:r>
                      <a:r>
                        <a:rPr lang="ru-RU" sz="1800" u="none" strike="noStrike" baseline="0" dirty="0" smtClean="0">
                          <a:effectLst/>
                        </a:rPr>
                        <a:t> (с</a:t>
                      </a:r>
                      <a:r>
                        <a:rPr lang="ru-RU" sz="1800" u="none" strike="noStrike" dirty="0" smtClean="0">
                          <a:effectLst/>
                        </a:rPr>
                        <a:t>лучай</a:t>
                      </a:r>
                      <a:r>
                        <a:rPr lang="ru-RU" sz="1800" u="none" strike="noStrike" baseline="0" dirty="0" smtClean="0">
                          <a:effectLst/>
                        </a:rPr>
                        <a:t> лечения) в дневном стационаре</a:t>
                      </a:r>
                      <a:endParaRPr lang="ru-RU" sz="1800" b="0" i="0" u="none" strike="noStrike" dirty="0">
                        <a:effectLst/>
                        <a:latin typeface="Arial"/>
                      </a:endParaRPr>
                    </a:p>
                  </a:txBody>
                  <a:tcPr marL="5551" marR="5551" marT="5551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0,060</a:t>
                      </a:r>
                      <a:endParaRPr lang="ru-RU" sz="1800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0,060</a:t>
                      </a:r>
                      <a:endParaRPr lang="ru-RU" sz="1800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  <a:cs typeface="Arial" pitchFamily="34" charset="0"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+mn-lt"/>
                        </a:rPr>
                        <a:t>0,060</a:t>
                      </a:r>
                      <a:endParaRPr lang="ru-RU" sz="1800" i="1" dirty="0">
                        <a:latin typeface="+mn-lt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 smtClean="0">
                          <a:effectLst/>
                          <a:latin typeface="+mn-lt"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619126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u="none" strike="noStrike" dirty="0" smtClean="0">
                          <a:effectLst/>
                        </a:rPr>
                        <a:t>Койко-день паллиативной медпомощи</a:t>
                      </a:r>
                      <a:endParaRPr lang="ru-RU" sz="1800" b="0" i="0" u="none" strike="noStrike" dirty="0">
                        <a:effectLst/>
                        <a:latin typeface="Arial"/>
                      </a:endParaRPr>
                    </a:p>
                  </a:txBody>
                  <a:tcPr marL="5551" marR="5551" marT="5551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0,092</a:t>
                      </a:r>
                      <a:endParaRPr lang="ru-RU" sz="1800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/>
                        <a:t>0,092</a:t>
                      </a:r>
                      <a:endParaRPr lang="ru-RU" sz="1800" i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i="0" dirty="0" smtClean="0">
                          <a:latin typeface="Cambria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atin typeface="+mn-lt"/>
                        </a:rPr>
                        <a:t>0,092</a:t>
                      </a:r>
                      <a:endParaRPr lang="ru-RU" sz="1800" i="1" dirty="0">
                        <a:latin typeface="+mn-lt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u="none" strike="noStrike" dirty="0" smtClean="0">
                          <a:effectLst/>
                          <a:latin typeface="+mn-lt"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93142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811468"/>
          </a:xfrm>
        </p:spPr>
        <p:txBody>
          <a:bodyPr>
            <a:normAutofit/>
          </a:bodyPr>
          <a:lstStyle/>
          <a:p>
            <a:pPr algn="ctr"/>
            <a:r>
              <a:rPr lang="ru-RU" sz="2000" dirty="0"/>
              <a:t>Сравнение </a:t>
            </a:r>
            <a:r>
              <a:rPr lang="ru-RU" sz="2000" dirty="0" smtClean="0"/>
              <a:t>нормативов </a:t>
            </a:r>
            <a:r>
              <a:rPr lang="ru-RU" sz="2000" dirty="0"/>
              <a:t>финансовых затрат на единицу объема медицинской </a:t>
            </a:r>
            <a:r>
              <a:rPr lang="ru-RU" sz="2000" dirty="0" smtClean="0"/>
              <a:t>помощи  на 2016-2018г.г.</a:t>
            </a:r>
            <a:endParaRPr lang="ru-RU" sz="20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36322038"/>
              </p:ext>
            </p:extLst>
          </p:nvPr>
        </p:nvGraphicFramePr>
        <p:xfrm>
          <a:off x="251520" y="836712"/>
          <a:ext cx="8712968" cy="5808686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3434244"/>
                <a:gridCol w="1107036"/>
                <a:gridCol w="1065084"/>
                <a:gridCol w="1000969"/>
                <a:gridCol w="1142171"/>
                <a:gridCol w="963464"/>
              </a:tblGrid>
              <a:tr h="93610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Единица объема медицинской помощи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8513" marR="8513" marT="85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2016 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г.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8513" marR="8513" marT="85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2017 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г.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8513" marR="8513" marT="85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Отклонение к предыдущему году (%)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8513" marR="8513" marT="85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2018 г.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8513" marR="8513" marT="85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Отклонение к предыдущему году (%)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8513" marR="8513" marT="851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9237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 dirty="0">
                          <a:effectLst/>
                        </a:rPr>
                        <a:t>1 вызов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u="none" strike="noStrike" dirty="0" smtClean="0">
                          <a:effectLst/>
                          <a:latin typeface="Cambria" pitchFamily="18" charset="0"/>
                        </a:rPr>
                        <a:t>4 499,63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u="none" strike="noStrike" dirty="0" smtClean="0">
                          <a:effectLst/>
                          <a:latin typeface="Cambria" pitchFamily="18" charset="0"/>
                        </a:rPr>
                        <a:t>4 679,03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</a:t>
                      </a:r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,1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u="none" strike="noStrike" dirty="0" smtClean="0">
                          <a:effectLst/>
                          <a:latin typeface="Cambria" pitchFamily="18" charset="0"/>
                        </a:rPr>
                        <a:t>5 719,45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22,2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</a:tr>
              <a:tr h="57594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 dirty="0">
                          <a:effectLst/>
                        </a:rPr>
                        <a:t>1 посещение (с профилактической целью)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u="none" strike="noStrike" dirty="0" smtClean="0">
                          <a:effectLst/>
                          <a:latin typeface="Cambria" pitchFamily="18" charset="0"/>
                        </a:rPr>
                        <a:t>923,51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u="none" strike="noStrike" dirty="0" smtClean="0">
                          <a:effectLst/>
                          <a:latin typeface="Cambria" pitchFamily="18" charset="0"/>
                        </a:rPr>
                        <a:t>967,44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4,8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u="none" strike="noStrike" dirty="0" smtClean="0">
                          <a:effectLst/>
                          <a:latin typeface="Cambria" pitchFamily="18" charset="0"/>
                        </a:rPr>
                        <a:t>1 163,38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20,3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</a:tr>
              <a:tr h="29237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 dirty="0">
                          <a:effectLst/>
                        </a:rPr>
                        <a:t>1 </a:t>
                      </a:r>
                      <a:r>
                        <a:rPr lang="ru-RU" sz="1800" u="none" strike="noStrike" dirty="0" smtClean="0">
                          <a:effectLst/>
                        </a:rPr>
                        <a:t>обращение при заболевании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u="none" strike="noStrike" dirty="0" smtClean="0">
                          <a:effectLst/>
                          <a:latin typeface="Cambria" pitchFamily="18" charset="0"/>
                        </a:rPr>
                        <a:t>2 587,47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u="none" strike="noStrike" dirty="0" smtClean="0">
                          <a:effectLst/>
                          <a:latin typeface="Cambria" pitchFamily="18" charset="0"/>
                        </a:rPr>
                        <a:t>2 710,47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4,8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3 259,26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20,3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</a:tr>
              <a:tr h="57594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 dirty="0">
                          <a:effectLst/>
                        </a:rPr>
                        <a:t>1 посещение (в неотложной форме)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u="none" strike="noStrike" dirty="0" smtClean="0">
                          <a:effectLst/>
                          <a:latin typeface="Cambria" pitchFamily="18" charset="0"/>
                        </a:rPr>
                        <a:t>1 182,26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u="none" strike="noStrike" dirty="0" smtClean="0">
                          <a:effectLst/>
                          <a:latin typeface="Cambria" pitchFamily="18" charset="0"/>
                        </a:rPr>
                        <a:t>1 238,48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4,8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1 489,38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20,3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</a:tr>
              <a:tr h="31662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 dirty="0">
                          <a:solidFill>
                            <a:srgbClr val="C00000"/>
                          </a:solidFill>
                          <a:effectLst/>
                        </a:rPr>
                        <a:t>1 случай </a:t>
                      </a:r>
                      <a:r>
                        <a:rPr lang="ru-RU" sz="1800" u="none" strike="noStrike" dirty="0" smtClean="0">
                          <a:solidFill>
                            <a:srgbClr val="C00000"/>
                          </a:solidFill>
                          <a:effectLst/>
                        </a:rPr>
                        <a:t>госпитализации (РФ)</a:t>
                      </a:r>
                      <a:endParaRPr lang="ru-RU" sz="18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u="none" strike="noStrike" dirty="0" smtClean="0">
                          <a:solidFill>
                            <a:srgbClr val="C00000"/>
                          </a:solidFill>
                          <a:effectLst/>
                          <a:latin typeface="Cambria" pitchFamily="18" charset="0"/>
                        </a:rPr>
                        <a:t>58 740,27</a:t>
                      </a:r>
                      <a:endParaRPr lang="ru-RU" sz="1800" b="0" i="1" u="none" strike="noStrike" dirty="0">
                        <a:solidFill>
                          <a:srgbClr val="C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u="none" strike="noStrike" dirty="0" smtClean="0">
                          <a:solidFill>
                            <a:srgbClr val="C00000"/>
                          </a:solidFill>
                          <a:effectLst/>
                          <a:latin typeface="Cambria" pitchFamily="18" charset="0"/>
                        </a:rPr>
                        <a:t>62 422,25</a:t>
                      </a:r>
                      <a:endParaRPr lang="ru-RU" sz="1800" b="0" i="1" u="none" strike="noStrike" dirty="0">
                        <a:solidFill>
                          <a:srgbClr val="C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mbria" pitchFamily="18" charset="0"/>
                        </a:rPr>
                        <a:t>6,4</a:t>
                      </a:r>
                      <a:endParaRPr lang="ru-RU" sz="1800" b="0" i="0" u="none" strike="noStrike" dirty="0">
                        <a:solidFill>
                          <a:srgbClr val="C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mbria" pitchFamily="18" charset="0"/>
                        </a:rPr>
                        <a:t>76 900,41</a:t>
                      </a:r>
                      <a:endParaRPr lang="ru-RU" sz="1800" b="0" i="0" u="none" strike="noStrike" dirty="0">
                        <a:solidFill>
                          <a:srgbClr val="C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mbria" pitchFamily="18" charset="0"/>
                        </a:rPr>
                        <a:t>23,2</a:t>
                      </a:r>
                      <a:endParaRPr lang="ru-RU" sz="1800" b="0" i="0" u="none" strike="noStrike" dirty="0">
                        <a:solidFill>
                          <a:srgbClr val="C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</a:tr>
              <a:tr h="575942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dirty="0" smtClean="0">
                          <a:solidFill>
                            <a:srgbClr val="C00000"/>
                          </a:solidFill>
                          <a:effectLst/>
                        </a:rPr>
                        <a:t>1 случай госпитализации (</a:t>
                      </a:r>
                      <a:r>
                        <a:rPr lang="ru-RU" sz="1800" u="none" strike="noStrike" smtClean="0">
                          <a:solidFill>
                            <a:srgbClr val="C00000"/>
                          </a:solidFill>
                          <a:effectLst/>
                        </a:rPr>
                        <a:t>РС(Я))</a:t>
                      </a:r>
                      <a:endParaRPr lang="ru-RU" sz="1800" b="1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mbria" pitchFamily="18" charset="0"/>
                        </a:rPr>
                        <a:t>52 806,38</a:t>
                      </a:r>
                      <a:endParaRPr lang="ru-RU" sz="1800" b="0" i="0" u="none" strike="noStrike" dirty="0">
                        <a:solidFill>
                          <a:srgbClr val="C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mbria" pitchFamily="18" charset="0"/>
                        </a:rPr>
                        <a:t>55 619,84</a:t>
                      </a:r>
                      <a:endParaRPr lang="ru-RU" sz="1800" b="0" i="0" u="none" strike="noStrike" dirty="0">
                        <a:solidFill>
                          <a:srgbClr val="C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mbria" pitchFamily="18" charset="0"/>
                        </a:rPr>
                        <a:t>5,3</a:t>
                      </a:r>
                      <a:endParaRPr lang="ru-RU" sz="1800" b="0" i="0" u="none" strike="noStrike" dirty="0">
                        <a:solidFill>
                          <a:srgbClr val="C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mbria" pitchFamily="18" charset="0"/>
                        </a:rPr>
                        <a:t>68 291,27</a:t>
                      </a:r>
                      <a:endParaRPr lang="ru-RU" sz="1800" b="0" i="0" u="none" strike="noStrike" dirty="0">
                        <a:solidFill>
                          <a:srgbClr val="C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mbria" pitchFamily="18" charset="0"/>
                        </a:rPr>
                        <a:t>22,8</a:t>
                      </a:r>
                      <a:endParaRPr lang="ru-RU" sz="1800" b="0" i="0" u="none" strike="noStrike" dirty="0">
                        <a:solidFill>
                          <a:srgbClr val="C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</a:tr>
              <a:tr h="39514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Отклонение, в %</a:t>
                      </a:r>
                      <a:endParaRPr lang="ru-RU" sz="18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mbria" pitchFamily="18" charset="0"/>
                        </a:rPr>
                        <a:t>-10,1</a:t>
                      </a:r>
                      <a:endParaRPr lang="ru-RU" sz="1800" b="0" i="0" u="none" strike="noStrike" dirty="0">
                        <a:solidFill>
                          <a:srgbClr val="C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mbria" pitchFamily="18" charset="0"/>
                        </a:rPr>
                        <a:t>-10,9</a:t>
                      </a:r>
                      <a:endParaRPr lang="ru-RU" sz="1800" b="0" i="0" u="none" strike="noStrike" dirty="0">
                        <a:solidFill>
                          <a:srgbClr val="C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800" b="0" i="0" u="none" strike="noStrike" dirty="0">
                        <a:solidFill>
                          <a:srgbClr val="C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mbria" pitchFamily="18" charset="0"/>
                        </a:rPr>
                        <a:t>-11,2</a:t>
                      </a:r>
                      <a:endParaRPr lang="ru-RU" sz="1800" b="0" i="0" u="none" strike="noStrike" dirty="0">
                        <a:solidFill>
                          <a:srgbClr val="C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1800" b="0" i="0" u="none" strike="noStrike" dirty="0">
                        <a:solidFill>
                          <a:srgbClr val="C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</a:tr>
              <a:tr h="57594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 dirty="0">
                          <a:effectLst/>
                        </a:rPr>
                        <a:t>1 койко-день по медицинской реабилитации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u="none" strike="noStrike" dirty="0" smtClean="0">
                          <a:effectLst/>
                          <a:latin typeface="Cambria" pitchFamily="18" charset="0"/>
                        </a:rPr>
                        <a:t>4 050,36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u="none" strike="noStrike" dirty="0" smtClean="0">
                          <a:effectLst/>
                          <a:latin typeface="Cambria" pitchFamily="18" charset="0"/>
                        </a:rPr>
                        <a:t>4 253,43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5,0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5 983,13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40,7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</a:tr>
              <a:tr h="39515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 dirty="0">
                          <a:effectLst/>
                        </a:rPr>
                        <a:t>1 </a:t>
                      </a:r>
                      <a:r>
                        <a:rPr lang="ru-RU" sz="1800" u="none" strike="noStrike" dirty="0" err="1" smtClean="0">
                          <a:effectLst/>
                        </a:rPr>
                        <a:t>пациенто-день</a:t>
                      </a:r>
                      <a:r>
                        <a:rPr lang="ru-RU" sz="1800" u="none" strike="noStrike" dirty="0" smtClean="0">
                          <a:effectLst/>
                        </a:rPr>
                        <a:t> (случай лечения)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u="none" strike="noStrike" dirty="0" smtClean="0">
                          <a:effectLst/>
                          <a:latin typeface="Cambria" pitchFamily="18" charset="0"/>
                        </a:rPr>
                        <a:t>29 427,68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u="none" strike="noStrike" dirty="0" smtClean="0">
                          <a:effectLst/>
                          <a:latin typeface="Cambria" pitchFamily="18" charset="0"/>
                        </a:rPr>
                        <a:t>30 651,16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4,2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37 586,67</a:t>
                      </a: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22,6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</a:tr>
              <a:tr h="57594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u="none" strike="noStrike" dirty="0">
                          <a:effectLst/>
                        </a:rPr>
                        <a:t>1 койко-день по паллиативной медицинской помощи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u="none" strike="noStrike" dirty="0" smtClean="0">
                          <a:effectLst/>
                          <a:latin typeface="Cambria" pitchFamily="18" charset="0"/>
                        </a:rPr>
                        <a:t>4 595,92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4 774,18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3,9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4 961,77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" pitchFamily="18" charset="0"/>
                        </a:rPr>
                        <a:t>3,9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marL="8513" marR="8513" marT="8513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9963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323528" y="188640"/>
            <a:ext cx="8589640" cy="285752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>
                <a:solidFill>
                  <a:schemeClr val="tx1"/>
                </a:solidFill>
              </a:rPr>
              <a:t>Дефицит </a:t>
            </a:r>
            <a:r>
              <a:rPr lang="ru-RU" sz="2000" dirty="0" smtClean="0">
                <a:solidFill>
                  <a:schemeClr val="tx1"/>
                </a:solidFill>
              </a:rPr>
              <a:t>Территориальной программы ОМС </a:t>
            </a:r>
            <a:r>
              <a:rPr lang="ru-RU" sz="2000" dirty="0">
                <a:solidFill>
                  <a:schemeClr val="tx1"/>
                </a:solidFill>
              </a:rPr>
              <a:t>РС(Я) на </a:t>
            </a:r>
            <a:r>
              <a:rPr lang="ru-RU" sz="2000" dirty="0" smtClean="0">
                <a:solidFill>
                  <a:schemeClr val="tx1"/>
                </a:solidFill>
              </a:rPr>
              <a:t>2018 </a:t>
            </a:r>
            <a:r>
              <a:rPr lang="ru-RU" sz="2000" dirty="0">
                <a:solidFill>
                  <a:schemeClr val="tx1"/>
                </a:solidFill>
              </a:rPr>
              <a:t>год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1437901"/>
              </p:ext>
            </p:extLst>
          </p:nvPr>
        </p:nvGraphicFramePr>
        <p:xfrm>
          <a:off x="179512" y="836712"/>
          <a:ext cx="8746188" cy="4974307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872684"/>
                <a:gridCol w="2032118"/>
                <a:gridCol w="1569197"/>
                <a:gridCol w="1656605"/>
                <a:gridCol w="1615584"/>
              </a:tblGrid>
              <a:tr h="70842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Медицинская помощь по источникам финансового обеспечения и условиям предоставления</a:t>
                      </a:r>
                      <a:endParaRPr lang="ru-RU" sz="12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Единица измерения</a:t>
                      </a:r>
                      <a:endParaRPr lang="ru-RU" sz="12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 </a:t>
                      </a:r>
                      <a:r>
                        <a:rPr lang="ru-RU" sz="1200" u="none" strike="noStrike" dirty="0" smtClean="0">
                          <a:effectLst/>
                        </a:rPr>
                        <a:t>Нормативы </a:t>
                      </a:r>
                      <a:r>
                        <a:rPr lang="ru-RU" sz="1200" u="none" strike="noStrike" dirty="0">
                          <a:effectLst/>
                        </a:rPr>
                        <a:t>объемов </a:t>
                      </a:r>
                      <a:endParaRPr lang="ru-RU" sz="1200" u="none" strike="noStrike" dirty="0" smtClean="0">
                        <a:effectLst/>
                      </a:endParaRPr>
                    </a:p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(</a:t>
                      </a:r>
                      <a:r>
                        <a:rPr lang="ru-RU" sz="1200" u="none" strike="noStrike" dirty="0">
                          <a:effectLst/>
                        </a:rPr>
                        <a:t>на 1-ого жителя)</a:t>
                      </a:r>
                      <a:endParaRPr lang="ru-RU" sz="12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 smtClean="0">
                          <a:effectLst/>
                        </a:rPr>
                        <a:t>Норматив финансовых </a:t>
                      </a:r>
                      <a:r>
                        <a:rPr lang="ru-RU" sz="1200" u="none" strike="noStrike" dirty="0">
                          <a:effectLst/>
                        </a:rPr>
                        <a:t>затрат на единицу объема  мед. </a:t>
                      </a:r>
                      <a:r>
                        <a:rPr lang="ru-RU" sz="1200" u="none" strike="noStrike" dirty="0" smtClean="0">
                          <a:effectLst/>
                        </a:rPr>
                        <a:t>помощи  </a:t>
                      </a:r>
                      <a:r>
                        <a:rPr lang="ru-RU" sz="1200" u="none" strike="noStrike" dirty="0">
                          <a:effectLst/>
                        </a:rPr>
                        <a:t>(руб.)</a:t>
                      </a:r>
                      <a:endParaRPr lang="ru-RU" sz="12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u="none" strike="noStrike" dirty="0">
                          <a:effectLst/>
                        </a:rPr>
                        <a:t>Расчетная стоимость ТПОМС, тыс. руб.</a:t>
                      </a:r>
                      <a:endParaRPr lang="ru-RU" sz="1200" b="0" i="0" u="none" strike="noStrike" dirty="0">
                        <a:solidFill>
                          <a:srgbClr val="FFFFFF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</a:tr>
              <a:tr h="22716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 dirty="0" smtClean="0">
                          <a:effectLst/>
                        </a:rPr>
                        <a:t>В </a:t>
                      </a:r>
                      <a:r>
                        <a:rPr lang="ru-RU" sz="1100" u="none" strike="noStrike" dirty="0">
                          <a:effectLst/>
                        </a:rPr>
                        <a:t>рамках </a:t>
                      </a:r>
                      <a:r>
                        <a:rPr lang="ru-RU" sz="1100" u="none" strike="noStrike" dirty="0" smtClean="0">
                          <a:effectLst/>
                        </a:rPr>
                        <a:t>БПОМС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</a:rPr>
                        <a:t>х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</a:rPr>
                        <a:t>х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</a:rPr>
                        <a:t>24 384 320,8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</a:tr>
              <a:tr h="2335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 dirty="0">
                          <a:effectLst/>
                        </a:rPr>
                        <a:t>- скорая медицинская помощь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</a:rPr>
                        <a:t>вызов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</a:rPr>
                        <a:t>0,300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</a:rPr>
                        <a:t>5 719,45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</a:rPr>
                        <a:t>1 680 935,6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</a:tr>
              <a:tr h="365529">
                <a:tc rowSpan="3"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 dirty="0">
                          <a:effectLst/>
                        </a:rPr>
                        <a:t>- амбулаторная помощь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</a:rPr>
                        <a:t>посещение </a:t>
                      </a:r>
                      <a:r>
                        <a:rPr lang="ru-RU" sz="1100" u="none" strike="noStrike" dirty="0">
                          <a:effectLst/>
                        </a:rPr>
                        <a:t>с профилактической целью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</a:rPr>
                        <a:t>2,35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</a:rPr>
                        <a:t>1 163,38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</a:rPr>
                        <a:t>2 678 331,6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</a:tr>
              <a:tr h="3655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</a:rPr>
                        <a:t>посещение </a:t>
                      </a:r>
                      <a:r>
                        <a:rPr lang="ru-RU" sz="1100" u="none" strike="noStrike" dirty="0">
                          <a:effectLst/>
                        </a:rPr>
                        <a:t>по неотложной медицинской помощи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</a:rPr>
                        <a:t>0,56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</a:rPr>
                        <a:t>1 489,38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</a:rPr>
                        <a:t>817 089,2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</a:tr>
              <a:tr h="1870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</a:rPr>
                        <a:t>обращений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</a:rPr>
                        <a:t>1,98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</a:rPr>
                        <a:t>3 259,26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</a:rPr>
                        <a:t>6 322 074,0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</a:tr>
              <a:tr h="1870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 dirty="0">
                          <a:effectLst/>
                        </a:rPr>
                        <a:t>- стационарная помощь</a:t>
                      </a:r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</a:rPr>
                        <a:t>случай </a:t>
                      </a:r>
                      <a:r>
                        <a:rPr lang="ru-RU" sz="1100" u="none" strike="noStrike" dirty="0">
                          <a:effectLst/>
                        </a:rPr>
                        <a:t>госпитализации </a:t>
                      </a:r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</a:rPr>
                        <a:t>0,213</a:t>
                      </a:r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</a:rPr>
                        <a:t>76 900,41</a:t>
                      </a:r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</a:rPr>
                        <a:t>16</a:t>
                      </a:r>
                      <a:r>
                        <a:rPr lang="ru-RU" sz="1100" u="none" strike="noStrike" baseline="0" dirty="0" smtClean="0">
                          <a:effectLst/>
                        </a:rPr>
                        <a:t> 046 638,8</a:t>
                      </a:r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</a:tr>
              <a:tr h="36552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 dirty="0">
                          <a:effectLst/>
                        </a:rPr>
                        <a:t> в том числе медицинская реабилитация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</a:rPr>
                        <a:t>койко-день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</a:rPr>
                        <a:t>0,048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</a:rPr>
                        <a:t>5 981,17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</a:rPr>
                        <a:t>281 349,6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</a:tr>
              <a:tr h="1870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 dirty="0">
                          <a:effectLst/>
                        </a:rPr>
                        <a:t>- в дневных стационарах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</a:rPr>
                        <a:t>случай </a:t>
                      </a:r>
                      <a:r>
                        <a:rPr lang="ru-RU" sz="1100" u="none" strike="noStrike" dirty="0">
                          <a:effectLst/>
                        </a:rPr>
                        <a:t>лечения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>
                          <a:effectLst/>
                        </a:rPr>
                        <a:t>0,06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</a:rPr>
                        <a:t>37 586,73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</a:rPr>
                        <a:t>2 209 335,5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</a:tr>
              <a:tr h="2558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 dirty="0" smtClean="0">
                          <a:effectLst/>
                        </a:rPr>
                        <a:t>Сверх БПОМС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</a:rPr>
                        <a:t>х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</a:rPr>
                        <a:t>х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</a:rPr>
                        <a:t>441 581,7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</a:tr>
              <a:tr h="43204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 dirty="0">
                          <a:effectLst/>
                        </a:rPr>
                        <a:t>- стационарная помощь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</a:rPr>
                        <a:t>паллиативная мед. помощь (сестринского ухода), койко-день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0,092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4 961,77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441 581,7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20" marR="6820" marT="6820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u="none" strike="noStrike" dirty="0" smtClean="0">
                          <a:effectLst/>
                        </a:rPr>
                        <a:t>Затраты </a:t>
                      </a:r>
                      <a:r>
                        <a:rPr lang="ru-RU" sz="1100" u="none" strike="noStrike" dirty="0">
                          <a:effectLst/>
                        </a:rPr>
                        <a:t>на АУП в сфере </a:t>
                      </a:r>
                      <a:r>
                        <a:rPr lang="ru-RU" sz="1100" u="none" strike="noStrike" dirty="0" smtClean="0">
                          <a:effectLst/>
                        </a:rPr>
                        <a:t>ОМС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</a:rPr>
                        <a:t>х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>
                          <a:effectLst/>
                        </a:rPr>
                        <a:t>х</a:t>
                      </a:r>
                      <a:endParaRPr lang="ru-RU" sz="11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u="none" strike="noStrike" dirty="0" smtClean="0">
                          <a:effectLst/>
                        </a:rPr>
                        <a:t>379 547,8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</a:tr>
              <a:tr h="267943">
                <a:tc gridSpan="4">
                  <a:txBody>
                    <a:bodyPr/>
                    <a:lstStyle/>
                    <a:p>
                      <a:pPr algn="l" rtl="0" fontAlgn="ctr"/>
                      <a:r>
                        <a:rPr lang="ru-RU" sz="1100" b="1" u="none" strike="noStrike" dirty="0" smtClean="0">
                          <a:effectLst/>
                        </a:rPr>
                        <a:t>Расчетная стоимость ТПОМС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u="none" strike="noStrike" dirty="0" smtClean="0">
                          <a:effectLst/>
                        </a:rPr>
                        <a:t>30 575 534,2</a:t>
                      </a:r>
                      <a:endParaRPr lang="ru-RU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</a:tr>
              <a:tr h="258144">
                <a:tc gridSpan="4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u="none" strike="noStrike" dirty="0" smtClean="0">
                          <a:effectLst/>
                        </a:rPr>
                        <a:t>Утвержденная стоимость ТПОМС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u="none" strike="noStrike" dirty="0" smtClean="0">
                          <a:effectLst/>
                        </a:rPr>
                        <a:t>28 759 212,1</a:t>
                      </a:r>
                      <a:endParaRPr lang="ru-RU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</a:tr>
              <a:tr h="173904">
                <a:tc gridSpan="4">
                  <a:txBody>
                    <a:bodyPr/>
                    <a:lstStyle/>
                    <a:p>
                      <a:pPr algn="l" rtl="0" fontAlgn="ctr"/>
                      <a:r>
                        <a:rPr lang="ru-RU" sz="1100" b="1" u="none" strike="noStrike" dirty="0" smtClean="0">
                          <a:effectLst/>
                        </a:rPr>
                        <a:t>Дефицит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u="none" strike="noStrike" dirty="0" smtClean="0">
                          <a:effectLst/>
                        </a:rPr>
                        <a:t>1 816 322,1</a:t>
                      </a:r>
                      <a:r>
                        <a:rPr lang="ru-RU" sz="1100" b="1" u="none" strike="noStrike" baseline="0" dirty="0" smtClean="0">
                          <a:effectLst/>
                        </a:rPr>
                        <a:t>(5,9%)</a:t>
                      </a:r>
                      <a:endParaRPr lang="ru-RU" sz="1100" b="1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6820" marR="6820" marT="6820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84368" y="548680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(тыс.руб.)</a:t>
            </a:r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5877272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Расходы на ФОТ, обусловленные повышенным размером  средневзвешенного районного коэффициента к зарплате по нормативно-правовым актам субъекта РФ </a:t>
            </a:r>
            <a:r>
              <a:rPr lang="ru-RU" sz="1200" b="1" dirty="0" smtClean="0"/>
              <a:t>2 200 672,0 тыс.руб</a:t>
            </a:r>
            <a:r>
              <a:rPr lang="ru-RU" sz="1200" dirty="0" smtClean="0"/>
              <a:t>.</a:t>
            </a:r>
          </a:p>
          <a:p>
            <a:r>
              <a:rPr lang="ru-RU" sz="1200" dirty="0" smtClean="0"/>
              <a:t>Возмещение иных источников в достижении ДК за счет средств ОМС  </a:t>
            </a:r>
            <a:r>
              <a:rPr lang="ru-RU" sz="1200" b="1" dirty="0" smtClean="0"/>
              <a:t>605 824,2 тыс. рублей</a:t>
            </a:r>
            <a:r>
              <a:rPr lang="ru-RU" sz="1200" dirty="0" smtClean="0"/>
              <a:t>.</a:t>
            </a: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347784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Рост расходов на реализацию Территориальной программы ОМС в 2018 году</a:t>
            </a:r>
            <a:endParaRPr lang="ru-RU" sz="2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55576" y="2571750"/>
          <a:ext cx="7632848" cy="2154555"/>
        </p:xfrm>
        <a:graphic>
          <a:graphicData uri="http://schemas.openxmlformats.org/drawingml/2006/table">
            <a:tbl>
              <a:tblPr/>
              <a:tblGrid>
                <a:gridCol w="576064"/>
                <a:gridCol w="4752528"/>
                <a:gridCol w="2304256"/>
              </a:tblGrid>
              <a:tr h="381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№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/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Рост расходов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Всего, тыс.руб.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ВМП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66 427,60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Диализ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657 174,80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Дорогостоящие КСГ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191 794,10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Онкология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108 398,30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Перинатальный центр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544 780,60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КСЛП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196 717,50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Итого: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1 765 292,90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Диаграмма 10"/>
          <p:cNvGraphicFramePr/>
          <p:nvPr/>
        </p:nvGraphicFramePr>
        <p:xfrm>
          <a:off x="899592" y="548680"/>
          <a:ext cx="7632848" cy="1671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95536" y="0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+mj-lt"/>
              </a:rPr>
              <a:t>Сравнение среднесписочной численности работников, участвующих в реализации Территориальной программы ОМС, за 2017-2018г.г. </a:t>
            </a:r>
            <a:endParaRPr lang="ru-RU" sz="1400" b="1" dirty="0">
              <a:latin typeface="+mj-lt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1043608" y="2708920"/>
          <a:ext cx="6912769" cy="1773555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2304256"/>
                <a:gridCol w="1368152"/>
                <a:gridCol w="1347578"/>
                <a:gridCol w="1234423"/>
                <a:gridCol w="658360"/>
              </a:tblGrid>
              <a:tr h="190500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/>
                        <a:t>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/>
                        <a:t>2017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/>
                        <a:t>2018 год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/>
                        <a:t>отклонение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err="1" smtClean="0"/>
                        <a:t>абс</a:t>
                      </a:r>
                      <a:r>
                        <a:rPr lang="ru-RU" sz="1400" u="none" strike="noStrike" dirty="0" smtClean="0"/>
                        <a:t>.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/>
                        <a:t>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/>
                        <a:t>доходы бюджета ТФОМС на ТПОМС, всего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/>
                        <a:t>23 866 741,6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/>
                        <a:t>28 </a:t>
                      </a:r>
                      <a:r>
                        <a:rPr lang="ru-RU" sz="1400" b="1" u="none" strike="noStrike" dirty="0" smtClean="0"/>
                        <a:t>759 </a:t>
                      </a:r>
                      <a:r>
                        <a:rPr lang="ru-RU" sz="1400" b="1" u="none" strike="noStrike" dirty="0"/>
                        <a:t>212,1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892 470,5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20,5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в том числе: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субвенция ФФОМС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/>
                        <a:t>22 214 679,8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/>
                        <a:t>27 008 306,1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4 793 626,3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21,6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МБТ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/>
                        <a:t>1 639 926,4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/>
                        <a:t>1 739 786,0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99 859,6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прочие доходы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/>
                        <a:t>12 135,4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/>
                        <a:t>11 120,0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-1 015,4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-8,4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467544" y="2204864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+mj-lt"/>
              </a:rPr>
              <a:t>Сравнение доходов бюджета ТФОМС РС(Я) на реализацию Территориальной программы ОМС</a:t>
            </a:r>
          </a:p>
          <a:p>
            <a:pPr algn="ctr"/>
            <a:r>
              <a:rPr lang="ru-RU" sz="1400" b="1" dirty="0" smtClean="0">
                <a:latin typeface="+mj-lt"/>
              </a:rPr>
              <a:t> за 2017-2018г.г., тыс.рублей</a:t>
            </a:r>
            <a:endParaRPr lang="ru-RU" sz="1400" b="1" dirty="0">
              <a:latin typeface="+mj-lt"/>
            </a:endParaRP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-1" y="5157192"/>
          <a:ext cx="9144001" cy="1527016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123729"/>
                <a:gridCol w="1368151"/>
                <a:gridCol w="1440160"/>
                <a:gridCol w="1584176"/>
                <a:gridCol w="1296144"/>
                <a:gridCol w="1331641"/>
              </a:tblGrid>
              <a:tr h="219223">
                <a:tc rowSpan="2">
                  <a:txBody>
                    <a:bodyPr/>
                    <a:lstStyle/>
                    <a:p>
                      <a:pPr algn="ctr"/>
                      <a:endParaRPr lang="ru-RU" sz="1400" dirty="0">
                        <a:latin typeface="Cambria (Основной текст)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2017 год (ф.14)</a:t>
                      </a:r>
                      <a:endParaRPr lang="ru-RU" sz="1400" b="0" dirty="0">
                        <a:latin typeface="Cambria (Основной текст)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2018 год</a:t>
                      </a:r>
                      <a:endParaRPr lang="ru-RU" sz="1400" b="0" dirty="0">
                        <a:latin typeface="Cambria (Основной текст)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0" dirty="0">
                        <a:latin typeface="Cambria (Основной текст)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отклонение</a:t>
                      </a:r>
                      <a:endParaRPr lang="ru-RU" sz="1400" b="0" dirty="0">
                        <a:latin typeface="Cambria (Основной текст)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0781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Cambria (Основной текст)"/>
                        </a:rPr>
                        <a:t>потребность</a:t>
                      </a:r>
                      <a:endParaRPr lang="ru-RU" sz="1400" b="0" dirty="0">
                        <a:latin typeface="Cambria (Основной текст)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mbria (Основной текст)"/>
                        </a:rPr>
                        <a:t>утверждено </a:t>
                      </a:r>
                      <a:endParaRPr lang="ru-RU" sz="1400" dirty="0">
                        <a:latin typeface="Cambria (Основной текст)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2018 у/2017</a:t>
                      </a:r>
                      <a:endParaRPr lang="ru-RU" sz="1400" b="0" dirty="0">
                        <a:latin typeface="Cambria (Основной текст)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2018п/ 2018у</a:t>
                      </a:r>
                      <a:endParaRPr lang="ru-RU" sz="1400" b="0" dirty="0">
                        <a:latin typeface="Cambria (Основной текст)"/>
                      </a:endParaRPr>
                    </a:p>
                  </a:txBody>
                  <a:tcPr anchor="ctr"/>
                </a:tc>
              </a:tr>
              <a:tr h="26035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ФОТ с начислениями</a:t>
                      </a:r>
                      <a:endParaRPr lang="ru-RU" sz="1400" dirty="0">
                        <a:latin typeface="Cambria (Основной текст)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mbria (Основной текст)"/>
                        </a:rPr>
                        <a:t>15 957 421,1</a:t>
                      </a:r>
                      <a:endParaRPr lang="ru-RU" sz="1400" dirty="0">
                        <a:latin typeface="Cambria (Основной текст)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mbria (Основной текст)"/>
                        </a:rPr>
                        <a:t>23 196 518,9</a:t>
                      </a:r>
                      <a:endParaRPr lang="ru-RU" sz="1400" dirty="0">
                        <a:latin typeface="Cambria (Основной текст)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mbria (Основной текст)"/>
                        </a:rPr>
                        <a:t>19 033 745,0</a:t>
                      </a:r>
                      <a:endParaRPr lang="ru-RU" sz="1400" dirty="0">
                        <a:latin typeface="Cambria (Основной текст)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mbria (Основной текст)"/>
                        </a:rPr>
                        <a:t>3 076 323,9</a:t>
                      </a:r>
                      <a:endParaRPr lang="ru-RU" sz="1400" dirty="0">
                        <a:latin typeface="Cambria (Основной текст)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mbria (Основной текст)"/>
                        </a:rPr>
                        <a:t>4 162 773,9</a:t>
                      </a:r>
                      <a:endParaRPr lang="ru-RU" sz="1400" dirty="0">
                        <a:latin typeface="Cambria (Основной текст)"/>
                      </a:endParaRPr>
                    </a:p>
                  </a:txBody>
                  <a:tcPr/>
                </a:tc>
              </a:tr>
              <a:tr h="24359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+mn-lt"/>
                        </a:rPr>
                        <a:t>Другие статьи расходов</a:t>
                      </a:r>
                      <a:endParaRPr lang="ru-RU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mbria (Основной текст)"/>
                        </a:rPr>
                        <a:t>7 316 418,5</a:t>
                      </a:r>
                      <a:endParaRPr lang="ru-RU" sz="1400" dirty="0">
                        <a:latin typeface="Cambria (Основной текст)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mbria (Основной текст)"/>
                        </a:rPr>
                        <a:t>9 208 453,6</a:t>
                      </a:r>
                      <a:endParaRPr lang="ru-RU" sz="1400" dirty="0">
                        <a:latin typeface="Cambria (Основной текст)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mbria (Основной текст)"/>
                        </a:rPr>
                        <a:t>8 704 914,2</a:t>
                      </a:r>
                      <a:endParaRPr lang="ru-RU" sz="1400" dirty="0">
                        <a:latin typeface="Cambria (Основной текст)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mbria (Основной текст)"/>
                        </a:rPr>
                        <a:t>1 388 495,7</a:t>
                      </a:r>
                      <a:endParaRPr lang="ru-RU" sz="1400" dirty="0">
                        <a:latin typeface="Cambria (Основной текст)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mbria (Основной текст)"/>
                        </a:rPr>
                        <a:t>0,0</a:t>
                      </a:r>
                      <a:endParaRPr lang="ru-RU" sz="1400" dirty="0">
                        <a:latin typeface="Cambria (Основной текст)"/>
                      </a:endParaRPr>
                    </a:p>
                  </a:txBody>
                  <a:tcPr/>
                </a:tc>
              </a:tr>
              <a:tr h="254208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+mn-lt"/>
                        </a:rPr>
                        <a:t>ИТОГО:</a:t>
                      </a:r>
                      <a:endParaRPr lang="ru-RU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mbria (Основной текст)"/>
                        </a:rPr>
                        <a:t>23 273 839,6</a:t>
                      </a:r>
                      <a:endParaRPr lang="ru-RU" sz="1400" b="1" dirty="0">
                        <a:latin typeface="Cambria (Основной текст)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mbria (Основной текст)"/>
                        </a:rPr>
                        <a:t>32 404 972,5</a:t>
                      </a:r>
                      <a:endParaRPr lang="ru-RU" sz="1400" b="1" dirty="0">
                        <a:latin typeface="Cambria (Основной текст)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mbria (Основной текст)"/>
                        </a:rPr>
                        <a:t>27 782 154,2</a:t>
                      </a:r>
                      <a:endParaRPr lang="ru-RU" sz="1400" b="1" dirty="0">
                        <a:latin typeface="Cambria (Основной текст)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mbria (Основной текст)"/>
                        </a:rPr>
                        <a:t>4 464 819,6</a:t>
                      </a:r>
                      <a:endParaRPr lang="ru-RU" sz="1400" b="1" dirty="0">
                        <a:latin typeface="Cambria (Основной текст)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Cambria (Основной текст)"/>
                        </a:rPr>
                        <a:t>4 162 773,9</a:t>
                      </a:r>
                      <a:endParaRPr lang="ru-RU" sz="1400" b="1" dirty="0">
                        <a:latin typeface="Cambria (Основной текст)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4653136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+mj-lt"/>
              </a:rPr>
              <a:t>Сравнение расходов на реализацию Территориальной программы ОМС</a:t>
            </a:r>
          </a:p>
          <a:p>
            <a:pPr algn="ctr"/>
            <a:r>
              <a:rPr lang="ru-RU" sz="1400" b="1" dirty="0" smtClean="0">
                <a:latin typeface="+mj-lt"/>
              </a:rPr>
              <a:t> за 2017-2018г.г., тыс.рублей</a:t>
            </a:r>
            <a:endParaRPr lang="ru-RU" sz="1400" b="1" dirty="0">
              <a:latin typeface="+mj-lt"/>
            </a:endParaRPr>
          </a:p>
        </p:txBody>
      </p:sp>
      <p:sp>
        <p:nvSpPr>
          <p:cNvPr id="8" name="Плюс 7"/>
          <p:cNvSpPr/>
          <p:nvPr/>
        </p:nvSpPr>
        <p:spPr>
          <a:xfrm>
            <a:off x="6588224" y="4869160"/>
            <a:ext cx="504056" cy="432048"/>
          </a:xfrm>
          <a:prstGeom prst="mathPlu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7092280" y="4509120"/>
            <a:ext cx="2051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МРОТ</a:t>
            </a:r>
            <a:r>
              <a:rPr lang="ru-RU" sz="1200" dirty="0" smtClean="0"/>
              <a:t> с 01.01.2018 г. 9 489 руб., с 01.05.2018г.  11 163 руб. </a:t>
            </a:r>
            <a:r>
              <a:rPr lang="ru-RU" sz="1200" b="1" dirty="0" smtClean="0"/>
              <a:t>– 722 663,9 т.р.</a:t>
            </a:r>
            <a:endParaRPr lang="ru-RU" sz="12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789040"/>
            <a:ext cx="7772400" cy="490066"/>
          </a:xfrm>
        </p:spPr>
        <p:txBody>
          <a:bodyPr>
            <a:noAutofit/>
          </a:bodyPr>
          <a:lstStyle/>
          <a:p>
            <a:pPr algn="ctr"/>
            <a:r>
              <a:rPr lang="ru-RU" sz="1600" dirty="0" smtClean="0"/>
              <a:t>Сравнение роста доходов ТФОМС РС(Я) и расходов на реализацию Территориальной программы ОМС на 2018 год, млрд.рублей </a:t>
            </a:r>
            <a:endParaRPr lang="ru-RU" sz="1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755576" y="4437112"/>
          <a:ext cx="7772400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Стрелка вверх 4"/>
          <p:cNvSpPr/>
          <p:nvPr/>
        </p:nvSpPr>
        <p:spPr>
          <a:xfrm>
            <a:off x="2411760" y="4797152"/>
            <a:ext cx="2304256" cy="720080"/>
          </a:xfrm>
          <a:prstGeom prst="up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Доп. потребность 4,2</a:t>
            </a:r>
            <a:endParaRPr lang="ru-RU" sz="1200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611560" y="764704"/>
          <a:ext cx="8136904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611560" y="188640"/>
            <a:ext cx="7772400" cy="490066"/>
          </a:xfrm>
          <a:prstGeom prst="rect">
            <a:avLst/>
          </a:prstGeom>
        </p:spPr>
        <p:txBody>
          <a:bodyPr bIns="9144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Сравнение расходов МО на реализацию Территориальной программы ОМС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 2017-2018 годы, млрд.рублей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75656" y="1268760"/>
            <a:ext cx="86409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23,3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Другая 3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0070C0"/>
      </a:accent6>
      <a:hlink>
        <a:srgbClr val="8E58B6"/>
      </a:hlink>
      <a:folHlink>
        <a:srgbClr val="7F6F6F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4494</TotalTime>
  <Words>2975</Words>
  <Application>Microsoft Office PowerPoint</Application>
  <PresentationFormat>Экран (4:3)</PresentationFormat>
  <Paragraphs>792</Paragraphs>
  <Slides>30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Справедливость</vt:lpstr>
      <vt:lpstr>Формирование Территориальной программы ОМС на 2018 год</vt:lpstr>
      <vt:lpstr>Сравнение доходов и расходов бюджета ТФОМС РС(Я) за 2016-2018г.г.</vt:lpstr>
      <vt:lpstr>Среднемесячная зарплата медицинских работников ГБУ РС(Я)  за октябрь-декабрь 2017 года, руб.</vt:lpstr>
      <vt:lpstr>Сравнение нормативов объема медицинской помощи по ее видам  в расчете на 1 застрахованное лицо 2016-2018г.г.</vt:lpstr>
      <vt:lpstr>Сравнение нормативов финансовых затрат на единицу объема медицинской помощи  на 2016-2018г.г.</vt:lpstr>
      <vt:lpstr>Слайд 6</vt:lpstr>
      <vt:lpstr>Рост расходов на реализацию Территориальной программы ОМС в 2018 году</vt:lpstr>
      <vt:lpstr>Слайд 8</vt:lpstr>
      <vt:lpstr>Сравнение роста доходов ТФОМС РС(Я) и расходов на реализацию Территориальной программы ОМС на 2018 год, млрд.рублей </vt:lpstr>
      <vt:lpstr>О мерах по выполнению Указа Президента РФ от 07.05.2012 №597</vt:lpstr>
      <vt:lpstr>Площадь зданий МО, работающих в системе ОМС,  на 1 000 прикрепленного населения, кв.м.</vt:lpstr>
      <vt:lpstr>Количество коек ГБУ РС(Я), подведомственных МЗ РС(Я), работающих в системе ОМС, за 2015-2017г.г.</vt:lpstr>
      <vt:lpstr>Занятость койки за 2017 год</vt:lpstr>
      <vt:lpstr>Количество случаев госпитализации на 1 застрахованное лицо за 2017 год</vt:lpstr>
      <vt:lpstr>Обеспеченность шт.ед.на 10 000 застрахованных за 2017 год</vt:lpstr>
      <vt:lpstr>Обеспеченность шт.ед.на 10 000 застрахованных за 2017 год</vt:lpstr>
      <vt:lpstr>% укомплектованности физ.лицами за 2017 год</vt:lpstr>
      <vt:lpstr>Объем неэффективных расходов на управление кадровыми ресурсами прочего персонала, тыс. рублей</vt:lpstr>
      <vt:lpstr>Слайд 19</vt:lpstr>
      <vt:lpstr>Изменение Территориальной программы ОМС ГБУ РС(Я) «Усть-Янская ЦРБ» за 2017 год</vt:lpstr>
      <vt:lpstr>Слайд 21</vt:lpstr>
      <vt:lpstr>Подушевое финансирование</vt:lpstr>
      <vt:lpstr>Слайд 23</vt:lpstr>
      <vt:lpstr>Особенности формирования Территориальной программы ОМС в 2018 году:</vt:lpstr>
      <vt:lpstr>Особенности подушевого финансирования медицинской помощи, оказываемой в стационарных условиях и условиях дневного стационара МО, расположенных в северных, арктических районах</vt:lpstr>
      <vt:lpstr>Расчет подушевого финансирования медицинской помощи, оказываемой в стационарных условиях и условиях дневного стационара МО, расположенных в северных, арктических районах</vt:lpstr>
      <vt:lpstr>Выводы:</vt:lpstr>
      <vt:lpstr>Приоритеты на 2018 год:</vt:lpstr>
      <vt:lpstr>Благодарю за внимание!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Планово-бюджетный отдел</dc:title>
  <dc:creator>maksimova</dc:creator>
  <cp:lastModifiedBy>maksimova</cp:lastModifiedBy>
  <cp:revision>413</cp:revision>
  <dcterms:created xsi:type="dcterms:W3CDTF">2017-01-23T05:00:52Z</dcterms:created>
  <dcterms:modified xsi:type="dcterms:W3CDTF">2018-03-15T01:58:31Z</dcterms:modified>
</cp:coreProperties>
</file>